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4" r:id="rId23"/>
    <p:sldId id="278" r:id="rId24"/>
    <p:sldId id="279" r:id="rId25"/>
    <p:sldId id="280" r:id="rId26"/>
    <p:sldId id="281" r:id="rId27"/>
    <p:sldId id="282" r:id="rId28"/>
    <p:sldId id="283" r:id="rId29"/>
  </p:sldIdLst>
  <p:sldSz cx="9144000" cy="6858000" type="screen4x3"/>
  <p:notesSz cx="6858000" cy="9144000"/>
  <p:embeddedFontLst>
    <p:embeddedFont>
      <p:font typeface="Kodchasan" pitchFamily="2" charset="-34"/>
      <p:regular r:id="rId31"/>
      <p:bold r:id="rId32"/>
      <p:italic r:id="rId33"/>
      <p:boldItalic r:id="rId34"/>
    </p:embeddedFont>
    <p:embeddedFont>
      <p:font typeface="Nunito" pitchFamily="2" charset="77"/>
      <p:regular r:id="rId35"/>
      <p:bold r:id="rId36"/>
      <p:italic r:id="rId37"/>
      <p:boldItalic r:id="rId38"/>
    </p:embeddedFont>
    <p:embeddedFont>
      <p:font typeface="Nunito ExtraBold" pitchFamily="2" charset="77"/>
      <p:bold r:id="rId39"/>
      <p:italic r:id="rId40"/>
      <p:boldItalic r:id="rId41"/>
    </p:embeddedFont>
    <p:embeddedFont>
      <p:font typeface="Nunito Light" pitchFamily="2" charset="77"/>
      <p:regular r:id="rId42"/>
      <p:bold r:id="rId43"/>
      <p:italic r:id="rId44"/>
      <p:boldItalic r:id="rId45"/>
    </p:embeddedFon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
      <p:font typeface="Varela Round" pitchFamily="2" charset="-79"/>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807307-B42F-4F63-8D16-B15AC7077B97}">
  <a:tblStyle styleId="{56807307-B42F-4F63-8D16-B15AC7077B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37"/>
    <p:restoredTop sz="94669"/>
  </p:normalViewPr>
  <p:slideViewPr>
    <p:cSldViewPr snapToGrid="0">
      <p:cViewPr varScale="1">
        <p:scale>
          <a:sx n="87" d="100"/>
          <a:sy n="87" d="100"/>
        </p:scale>
        <p:origin x="97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01700" lvl="0" indent="-295275" algn="l" rtl="0">
              <a:lnSpc>
                <a:spcPct val="115000"/>
              </a:lnSpc>
              <a:spcBef>
                <a:spcPts val="600"/>
              </a:spcBef>
              <a:spcAft>
                <a:spcPts val="0"/>
              </a:spcAft>
              <a:buClr>
                <a:srgbClr val="222222"/>
              </a:buClr>
              <a:buSzPts val="1050"/>
              <a:buAutoNum type="arabicPeriod"/>
            </a:pPr>
            <a:r>
              <a:rPr lang="es" sz="1050">
                <a:solidFill>
                  <a:srgbClr val="222222"/>
                </a:solidFill>
                <a:highlight>
                  <a:schemeClr val="lt1"/>
                </a:highlight>
              </a:rPr>
              <a:t>Some notes about final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Presentation slides must be committed to Git before the the project deadline.</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must use the slides committed during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Everybody has to be present and punctual, and have to stay for the entire presentation slot</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are allowed to choose your presenters. However, all team members are strongly encouraged to present.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41f7a8e13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41f7a8e1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4231162b3_0_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4231162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Explain why your work allocation was fair. Show us absolute numbers as well as percentages.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419a91898_0_38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419a9189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about the problems you faced tracking your schedule and how you overcame them.</a:t>
            </a:r>
            <a:endParaRPr sz="1050">
              <a:solidFill>
                <a:srgbClr val="222222"/>
              </a:solidFill>
              <a:highlight>
                <a:srgbClr val="FFFFFF"/>
              </a:highlight>
            </a:endParaRPr>
          </a:p>
          <a:p>
            <a:pPr marL="457200" lvl="0" indent="-295275" algn="l" rtl="0">
              <a:lnSpc>
                <a:spcPct val="115000"/>
              </a:lnSpc>
              <a:spcBef>
                <a:spcPts val="1200"/>
              </a:spcBef>
              <a:spcAft>
                <a:spcPts val="0"/>
              </a:spcAft>
              <a:buClr>
                <a:srgbClr val="222222"/>
              </a:buClr>
              <a:buSzPts val="1050"/>
              <a:buAutoNum type="arabicParenR"/>
            </a:pPr>
            <a:r>
              <a:rPr lang="es" sz="1050">
                <a:solidFill>
                  <a:srgbClr val="222222"/>
                </a:solidFill>
                <a:highlight>
                  <a:srgbClr val="FFFFFF"/>
                </a:highlight>
              </a:rPr>
              <a:t>Clear and open channels of communication</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Setting of expectations (be committed, inform inactiveness in advance and be more involved upon return, help each other out during the respective busy periods)</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For any changes, ensure the entire group is on the same page, overcome together (change is the only constant, must be quick to adapt and adjust schedule)</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4f2f8583d_0_53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4f2f8583d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4179016fc_3_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4179016fc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Show us a visual representation for the metric that shows the values of the metric over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419a91898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419a918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how you used the metric to fix problems identified.</a:t>
            </a:r>
            <a:endParaRPr sz="1050">
              <a:solidFill>
                <a:srgbClr val="222222"/>
              </a:solidFill>
              <a:highlight>
                <a:schemeClr val="lt1"/>
              </a:highlight>
            </a:endParaRPr>
          </a:p>
          <a:p>
            <a:pPr marL="457200" lvl="0" indent="-295275" algn="l" rtl="0">
              <a:lnSpc>
                <a:spcPct val="115000"/>
              </a:lnSpc>
              <a:spcBef>
                <a:spcPts val="1200"/>
              </a:spcBef>
              <a:spcAft>
                <a:spcPts val="0"/>
              </a:spcAft>
              <a:buClr>
                <a:srgbClr val="222222"/>
              </a:buClr>
              <a:buSzPts val="1050"/>
              <a:buChar char="●"/>
            </a:pPr>
            <a:r>
              <a:rPr lang="es" sz="1050">
                <a:solidFill>
                  <a:srgbClr val="222222"/>
                </a:solidFill>
                <a:highlight>
                  <a:schemeClr val="lt1"/>
                </a:highlight>
              </a:rPr>
              <a:t>Bug metric serve as a consolidation of all bugs found. Once it has been updated and pushed, all members can refer to it and be on the same page. It also gives PM an overview of all the bugs found, facilitating the allocation of debugging tasks.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Defective test cases can be discovered as well through the description.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who wrote the code can also understand the errors thrown and advise the debugging team on the code segments to focus on since they understand their own code best.</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can also prioritise bugs with the highest impact during their debugging session</a:t>
            </a:r>
            <a:endParaRPr sz="1050">
              <a:solidFill>
                <a:srgbClr val="222222"/>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3beb4008_3_10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3beb4008_3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Give us examples of concrete follow-on actions you took to fix the most severe problems identified by the metric.</a:t>
            </a:r>
            <a:endParaRPr sz="1050">
              <a:solidFill>
                <a:srgbClr val="222222"/>
              </a:solidFill>
              <a:highlight>
                <a:schemeClr val="lt1"/>
              </a:highlight>
            </a:endParaRPr>
          </a:p>
          <a:p>
            <a:pPr marL="0" lvl="0" indent="0" algn="l" rtl="0">
              <a:lnSpc>
                <a:spcPct val="115000"/>
              </a:lnSpc>
              <a:spcBef>
                <a:spcPts val="1200"/>
              </a:spcBef>
              <a:spcAft>
                <a:spcPts val="200"/>
              </a:spcAft>
              <a:buNone/>
            </a:pPr>
            <a:r>
              <a:rPr lang="es" sz="1050">
                <a:solidFill>
                  <a:srgbClr val="222222"/>
                </a:solidFill>
                <a:highlight>
                  <a:schemeClr val="lt1"/>
                </a:highlight>
              </a:rPr>
              <a:t>For our recent Iteration 4, we discovered a bug for our Clear Round function regarding undefined offset 0 during testing. It had critical impact because the error message thrown makes the system unusable. After the bug metric was updated, it was sent to the PM together with a list of other bugs found during testing. PM then allocated the debugging tasks to the pp teams and the debugging of this critical bug was assigned to Geralyn and Jia Yu. Usually the team who wrote the code would advise the debugging team on which code segment to focus on but in this case, since Jia Yu worked on the code together with Wei Chen, she was able to guide Geralyn and the bug was resolved. Turns out one of the empty arrays got its first index selected even though there wasn’t one. After the bug was resolved during the debugging, BM was updated and the PM was notified.</a:t>
            </a:r>
            <a:endParaRPr sz="1050">
              <a:solidFill>
                <a:srgbClr val="222222"/>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419a91898_0_24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419a9189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What were some of the challenges faced (and how you overcame them) when collecting and using the metric?</a:t>
            </a:r>
            <a:endParaRPr sz="1050">
              <a:solidFill>
                <a:srgbClr val="222222"/>
              </a:solidFill>
              <a:highlight>
                <a:srgbClr val="FFFFFF"/>
              </a:highlight>
            </a:endParaRPr>
          </a:p>
          <a:p>
            <a:pPr marL="0" lvl="0" indent="0" algn="l" rtl="0">
              <a:spcBef>
                <a:spcPts val="200"/>
              </a:spcBef>
              <a:spcAft>
                <a:spcPts val="0"/>
              </a:spcAft>
              <a:buNone/>
            </a:pPr>
            <a:endParaRPr/>
          </a:p>
          <a:p>
            <a:pPr marL="0" lvl="0" indent="0" algn="l" rtl="0">
              <a:spcBef>
                <a:spcPts val="0"/>
              </a:spcBef>
              <a:spcAft>
                <a:spcPts val="0"/>
              </a:spcAft>
              <a:buNone/>
            </a:pPr>
            <a:r>
              <a:rPr lang="es" sz="1000">
                <a:solidFill>
                  <a:srgbClr val="222222"/>
                </a:solidFill>
              </a:rPr>
              <a:t>500</a:t>
            </a:r>
            <a:r>
              <a:rPr lang="es" sz="1000">
                <a:solidFill>
                  <a:srgbClr val="222222"/>
                </a:solidFill>
                <a:highlight>
                  <a:srgbClr val="FFFFFF"/>
                </a:highlight>
              </a:rPr>
              <a:t> Internal Server </a:t>
            </a:r>
            <a:r>
              <a:rPr lang="es" sz="1000">
                <a:solidFill>
                  <a:srgbClr val="222222"/>
                </a:solidFill>
              </a:rPr>
              <a:t>Error</a:t>
            </a:r>
            <a:r>
              <a:rPr lang="es" sz="1000">
                <a:solidFill>
                  <a:srgbClr val="222222"/>
                </a:solidFill>
                <a:highlight>
                  <a:srgbClr val="FFFFFF"/>
                </a:highlight>
              </a:rPr>
              <a:t> is a very general </a:t>
            </a:r>
            <a:r>
              <a:rPr lang="es" sz="1000">
                <a:solidFill>
                  <a:srgbClr val="222222"/>
                </a:solidFill>
              </a:rPr>
              <a:t>HTTP </a:t>
            </a:r>
            <a:r>
              <a:rPr lang="es" sz="1000">
                <a:solidFill>
                  <a:srgbClr val="222222"/>
                </a:solidFill>
                <a:highlight>
                  <a:srgbClr val="FFFFFF"/>
                </a:highlight>
              </a:rPr>
              <a:t>status code that means something has gone wrong on the web site's server but the server could not be more specific on what the exact problem is.</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419a91898_0_29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419a9189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Demonstrate to us that you used Git consistently, correctly, and evenly (across your entire team). You should use data (in nice graphical forms) from your commit logs, commit histories to substantiate your claims.</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4231162b3_0_3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4231162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50">
                <a:solidFill>
                  <a:srgbClr val="222222"/>
                </a:solidFill>
                <a:highlight>
                  <a:srgbClr val="FFFFFF"/>
                </a:highlight>
              </a:rPr>
              <a:t>Though the usage of github over time by each team members might appear inconsistent, but this can be attributed to a few factors:</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The type of task allocated: </a:t>
            </a:r>
            <a:r>
              <a:rPr lang="es" sz="1050">
                <a:solidFill>
                  <a:srgbClr val="222222"/>
                </a:solidFill>
                <a:highlight>
                  <a:schemeClr val="lt1"/>
                </a:highlight>
              </a:rPr>
              <a:t>programming tasks would involve more commits than the uploading of test case files or metric documents. </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chemeClr val="lt1"/>
                </a:highlight>
              </a:rPr>
              <a:t>The scale of task allocated: Major programming tasks would have a much higher number of commits as opposed to minor programming tasks involving debugging or functions like start round.</a:t>
            </a:r>
            <a:endParaRPr sz="1050">
              <a:solidFill>
                <a:srgbClr val="222222"/>
              </a:solidFill>
              <a:highlight>
                <a:schemeClr val="lt1"/>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Number of tasks scheduled: Iter 4 had much less tasks scheduled as compared to previous iters, explaining the dip in number of commits at the end</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Differing commit frequency: some might commit only after completing a function, others might commit after writing a chunk of code</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Only 1 person can commit: though the tasks were largely completed in groups, the commit will only be registered under 1 person (collaborators function doesn’t work) which explains why numbers of commit might peak for some but dip for others at some points in time.</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s" sz="1050">
                <a:solidFill>
                  <a:srgbClr val="222222"/>
                </a:solidFill>
                <a:highlight>
                  <a:srgbClr val="FFFFFF"/>
                </a:highlight>
              </a:rPr>
              <a:t>HOWEVER, overall as a group, we would argue that our usage of github was consistent when aggregated together. </a:t>
            </a:r>
            <a:endParaRPr sz="1050">
              <a:solidFill>
                <a:srgbClr val="222222"/>
              </a:solidFill>
              <a:highlight>
                <a:srgbClr val="FFFFFF"/>
              </a:highlight>
            </a:endParaRPr>
          </a:p>
          <a:p>
            <a:pPr marL="0" lvl="0" indent="0" algn="l" rtl="0">
              <a:spcBef>
                <a:spcPts val="0"/>
              </a:spcBef>
              <a:spcAft>
                <a:spcPts val="0"/>
              </a:spcAft>
              <a:buNone/>
            </a:pPr>
            <a:endParaRPr sz="1050" b="1">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1c328e998_0_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1c328e9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4179016fc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4179016f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44dea4699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44dea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45fa5a5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45fa5a5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rgbClr val="FFFFFF"/>
              </a:highlight>
            </a:endParaRPr>
          </a:p>
        </p:txBody>
      </p:sp>
    </p:spTree>
    <p:extLst>
      <p:ext uri="{BB962C8B-B14F-4D97-AF65-F5344CB8AC3E}">
        <p14:creationId xmlns:p14="http://schemas.microsoft.com/office/powerpoint/2010/main" val="4209529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4231162b3_0_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4231162b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74800" lvl="1" indent="-295275" algn="l" rtl="0">
              <a:lnSpc>
                <a:spcPct val="115000"/>
              </a:lnSpc>
              <a:spcBef>
                <a:spcPts val="1200"/>
              </a:spcBef>
              <a:spcAft>
                <a:spcPts val="0"/>
              </a:spcAft>
              <a:buClr>
                <a:srgbClr val="222222"/>
              </a:buClr>
              <a:buSzPts val="1050"/>
              <a:buChar char="●"/>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Any team conflicts/issues/problems and how your team resolved it. Be sensitive. This is not a finger pointing session.</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419a91898_0_29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419a9189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419a91898_0_3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419a9189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Any team conflicts/issues/problems and how your team resolved it. Be sensitive. This is not a finger pointing session.</a:t>
            </a:r>
            <a:endParaRPr sz="1050">
              <a:solidFill>
                <a:srgbClr val="222222"/>
              </a:solidFill>
              <a:highlight>
                <a:schemeClr val="lt1"/>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4179016fc_4_1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4179016f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Any team conflicts/issues/problems and how your team resolved it. Be sensitive. This is not a finger pointing session.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4231162b3_0_4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74231162b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4f2f8583d_0_55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4f2f8583d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4f2f8583d_0_16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4f2f8583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419a91898_0_36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419a9189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Visual representation of Actual Versus Planned Schedule in 2 or less readable slides. A timeline representation is sufficient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419a91898_0_37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419a91898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 sz="1050">
                <a:solidFill>
                  <a:srgbClr val="222222"/>
                </a:solidFill>
                <a:highlight>
                  <a:schemeClr val="lt1"/>
                </a:highlight>
              </a:rPr>
              <a:t>Visual representation of Actual Versus Planned Schedule in 2 or less readable slides. A timeline representation is sufficient here.</a:t>
            </a:r>
            <a:endParaRPr>
              <a:solidFill>
                <a:schemeClr val="dk1"/>
              </a:solidFill>
            </a:endParaRPr>
          </a:p>
          <a:p>
            <a:pPr marL="0" lvl="0" indent="0" algn="l" rtl="0">
              <a:spcBef>
                <a:spcPts val="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179016fc_2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179016f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Did you drop any functionalities, implement any additional functionalities, and/or use any frameworks or external libraries? If so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f31ec9fa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4f31ec9f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Show us your breakdown of work. Separate the programming tasks from the non-programming tasks. For programming tasks, show us the task allocation as well as the hours spent by each team member. </a:t>
            </a:r>
            <a:endParaRPr sz="1050">
              <a:solidFill>
                <a:srgbClr val="222222"/>
              </a:solidFill>
              <a:highlight>
                <a:schemeClr val="lt1"/>
              </a:highlight>
            </a:endParaRPr>
          </a:p>
          <a:p>
            <a:pPr marL="0" lvl="0" indent="0" algn="l" rtl="0">
              <a:spcBef>
                <a:spcPts val="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1f7a8e1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41f7a8e1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41f7a8e13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41f7a8e1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6700" y="2918806"/>
            <a:ext cx="11417400" cy="742800"/>
          </a:xfrm>
          <a:prstGeom prst="rect">
            <a:avLst/>
          </a:prstGeom>
        </p:spPr>
        <p:txBody>
          <a:bodyPr spcFirstLastPara="1" wrap="square" lIns="91425" tIns="91425" rIns="91425" bIns="91425" anchor="b" anchorCtr="0">
            <a:noAutofit/>
          </a:bodyPr>
          <a:lstStyle>
            <a:lvl1pPr lvl="0" algn="ctr">
              <a:spcBef>
                <a:spcPts val="0"/>
              </a:spcBef>
              <a:spcAft>
                <a:spcPts val="0"/>
              </a:spcAft>
              <a:buSzPts val="2200"/>
              <a:buNone/>
              <a:defRPr sz="2200"/>
            </a:lvl1pPr>
            <a:lvl2pPr lvl="1" algn="ctr">
              <a:spcBef>
                <a:spcPts val="0"/>
              </a:spcBef>
              <a:spcAft>
                <a:spcPts val="0"/>
              </a:spcAft>
              <a:buSzPts val="2200"/>
              <a:buFont typeface="Varela Round"/>
              <a:buNone/>
              <a:defRPr sz="2200">
                <a:latin typeface="Varela Round"/>
                <a:ea typeface="Varela Round"/>
                <a:cs typeface="Varela Round"/>
                <a:sym typeface="Varela Round"/>
              </a:defRPr>
            </a:lvl2pPr>
            <a:lvl3pPr lvl="2" algn="ctr">
              <a:spcBef>
                <a:spcPts val="0"/>
              </a:spcBef>
              <a:spcAft>
                <a:spcPts val="0"/>
              </a:spcAft>
              <a:buSzPts val="2200"/>
              <a:buFont typeface="Varela Round"/>
              <a:buNone/>
              <a:defRPr sz="2200">
                <a:latin typeface="Varela Round"/>
                <a:ea typeface="Varela Round"/>
                <a:cs typeface="Varela Round"/>
                <a:sym typeface="Varela Round"/>
              </a:defRPr>
            </a:lvl3pPr>
            <a:lvl4pPr lvl="3" algn="ctr">
              <a:spcBef>
                <a:spcPts val="0"/>
              </a:spcBef>
              <a:spcAft>
                <a:spcPts val="0"/>
              </a:spcAft>
              <a:buSzPts val="2200"/>
              <a:buFont typeface="Varela Round"/>
              <a:buNone/>
              <a:defRPr sz="2200">
                <a:latin typeface="Varela Round"/>
                <a:ea typeface="Varela Round"/>
                <a:cs typeface="Varela Round"/>
                <a:sym typeface="Varela Round"/>
              </a:defRPr>
            </a:lvl4pPr>
            <a:lvl5pPr lvl="4" algn="ctr">
              <a:spcBef>
                <a:spcPts val="0"/>
              </a:spcBef>
              <a:spcAft>
                <a:spcPts val="0"/>
              </a:spcAft>
              <a:buSzPts val="2200"/>
              <a:buFont typeface="Varela Round"/>
              <a:buNone/>
              <a:defRPr sz="2200">
                <a:latin typeface="Varela Round"/>
                <a:ea typeface="Varela Round"/>
                <a:cs typeface="Varela Round"/>
                <a:sym typeface="Varela Round"/>
              </a:defRPr>
            </a:lvl5pPr>
            <a:lvl6pPr lvl="5" algn="ctr">
              <a:spcBef>
                <a:spcPts val="0"/>
              </a:spcBef>
              <a:spcAft>
                <a:spcPts val="0"/>
              </a:spcAft>
              <a:buSzPts val="2200"/>
              <a:buFont typeface="Varela Round"/>
              <a:buNone/>
              <a:defRPr sz="2200">
                <a:latin typeface="Varela Round"/>
                <a:ea typeface="Varela Round"/>
                <a:cs typeface="Varela Round"/>
                <a:sym typeface="Varela Round"/>
              </a:defRPr>
            </a:lvl6pPr>
            <a:lvl7pPr lvl="6" algn="ctr">
              <a:spcBef>
                <a:spcPts val="0"/>
              </a:spcBef>
              <a:spcAft>
                <a:spcPts val="0"/>
              </a:spcAft>
              <a:buSzPts val="2200"/>
              <a:buFont typeface="Varela Round"/>
              <a:buNone/>
              <a:defRPr sz="2200">
                <a:latin typeface="Varela Round"/>
                <a:ea typeface="Varela Round"/>
                <a:cs typeface="Varela Round"/>
                <a:sym typeface="Varela Round"/>
              </a:defRPr>
            </a:lvl7pPr>
            <a:lvl8pPr lvl="7" algn="ctr">
              <a:spcBef>
                <a:spcPts val="0"/>
              </a:spcBef>
              <a:spcAft>
                <a:spcPts val="0"/>
              </a:spcAft>
              <a:buSzPts val="2200"/>
              <a:buFont typeface="Varela Round"/>
              <a:buNone/>
              <a:defRPr sz="2200">
                <a:latin typeface="Varela Round"/>
                <a:ea typeface="Varela Round"/>
                <a:cs typeface="Varela Round"/>
                <a:sym typeface="Varela Round"/>
              </a:defRPr>
            </a:lvl8pPr>
            <a:lvl9pPr lvl="8" algn="ctr">
              <a:spcBef>
                <a:spcPts val="0"/>
              </a:spcBef>
              <a:spcAft>
                <a:spcPts val="0"/>
              </a:spcAft>
              <a:buSzPts val="2200"/>
              <a:buFont typeface="Varela Round"/>
              <a:buNone/>
              <a:defRPr sz="2200">
                <a:latin typeface="Varela Round"/>
                <a:ea typeface="Varela Round"/>
                <a:cs typeface="Varela Round"/>
                <a:sym typeface="Varela Round"/>
              </a:defRPr>
            </a:lvl9pPr>
          </a:lstStyle>
          <a:p>
            <a:endParaRPr/>
          </a:p>
        </p:txBody>
      </p:sp>
      <p:sp>
        <p:nvSpPr>
          <p:cNvPr id="11" name="Google Shape;11;p2"/>
          <p:cNvSpPr txBox="1">
            <a:spLocks noGrp="1"/>
          </p:cNvSpPr>
          <p:nvPr>
            <p:ph type="subTitle" idx="1"/>
          </p:nvPr>
        </p:nvSpPr>
        <p:spPr>
          <a:xfrm>
            <a:off x="2404350" y="3538767"/>
            <a:ext cx="4335300" cy="6939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1200">
                <a:latin typeface="Nunito Light"/>
                <a:ea typeface="Nunito Light"/>
                <a:cs typeface="Nunito Light"/>
                <a:sym typeface="Nunito Light"/>
              </a:defRPr>
            </a:lvl1pPr>
            <a:lvl2pPr lvl="1">
              <a:spcBef>
                <a:spcPts val="1600"/>
              </a:spcBef>
              <a:spcAft>
                <a:spcPts val="0"/>
              </a:spcAft>
              <a:buNone/>
              <a:defRPr sz="1200">
                <a:latin typeface="Nunito Light"/>
                <a:ea typeface="Nunito Light"/>
                <a:cs typeface="Nunito Light"/>
                <a:sym typeface="Nunito Light"/>
              </a:defRPr>
            </a:lvl2pPr>
            <a:lvl3pPr lvl="2">
              <a:spcBef>
                <a:spcPts val="1600"/>
              </a:spcBef>
              <a:spcAft>
                <a:spcPts val="0"/>
              </a:spcAft>
              <a:buNone/>
              <a:defRPr sz="1200">
                <a:latin typeface="Nunito Light"/>
                <a:ea typeface="Nunito Light"/>
                <a:cs typeface="Nunito Light"/>
                <a:sym typeface="Nunito Light"/>
              </a:defRPr>
            </a:lvl3pPr>
            <a:lvl4pPr lvl="3">
              <a:spcBef>
                <a:spcPts val="1600"/>
              </a:spcBef>
              <a:spcAft>
                <a:spcPts val="0"/>
              </a:spcAft>
              <a:buNone/>
              <a:defRPr sz="1200">
                <a:latin typeface="Nunito Light"/>
                <a:ea typeface="Nunito Light"/>
                <a:cs typeface="Nunito Light"/>
                <a:sym typeface="Nunito Light"/>
              </a:defRPr>
            </a:lvl4pPr>
            <a:lvl5pPr lvl="4">
              <a:spcBef>
                <a:spcPts val="1600"/>
              </a:spcBef>
              <a:spcAft>
                <a:spcPts val="0"/>
              </a:spcAft>
              <a:buNone/>
              <a:defRPr sz="1200">
                <a:latin typeface="Nunito Light"/>
                <a:ea typeface="Nunito Light"/>
                <a:cs typeface="Nunito Light"/>
                <a:sym typeface="Nunito Light"/>
              </a:defRPr>
            </a:lvl5pPr>
            <a:lvl6pPr lvl="5">
              <a:spcBef>
                <a:spcPts val="1600"/>
              </a:spcBef>
              <a:spcAft>
                <a:spcPts val="0"/>
              </a:spcAft>
              <a:buNone/>
              <a:defRPr sz="1200">
                <a:latin typeface="Nunito Light"/>
                <a:ea typeface="Nunito Light"/>
                <a:cs typeface="Nunito Light"/>
                <a:sym typeface="Nunito Light"/>
              </a:defRPr>
            </a:lvl6pPr>
            <a:lvl7pPr lvl="6">
              <a:spcBef>
                <a:spcPts val="1600"/>
              </a:spcBef>
              <a:spcAft>
                <a:spcPts val="0"/>
              </a:spcAft>
              <a:buNone/>
              <a:defRPr sz="1200">
                <a:latin typeface="Nunito Light"/>
                <a:ea typeface="Nunito Light"/>
                <a:cs typeface="Nunito Light"/>
                <a:sym typeface="Nunito Light"/>
              </a:defRPr>
            </a:lvl7pPr>
            <a:lvl8pPr lvl="7">
              <a:spcBef>
                <a:spcPts val="1600"/>
              </a:spcBef>
              <a:spcAft>
                <a:spcPts val="0"/>
              </a:spcAft>
              <a:buNone/>
              <a:defRPr sz="1200">
                <a:latin typeface="Nunito Light"/>
                <a:ea typeface="Nunito Light"/>
                <a:cs typeface="Nunito Light"/>
                <a:sym typeface="Nunito Light"/>
              </a:defRPr>
            </a:lvl8pPr>
            <a:lvl9pPr lvl="8">
              <a:spcBef>
                <a:spcPts val="1600"/>
              </a:spcBef>
              <a:spcAft>
                <a:spcPts val="1600"/>
              </a:spcAft>
              <a:buNone/>
              <a:defRPr sz="1200">
                <a:latin typeface="Nunito Light"/>
                <a:ea typeface="Nunito Light"/>
                <a:cs typeface="Nunito Light"/>
                <a:sym typeface="Nunito Light"/>
              </a:defRPr>
            </a:lvl9pPr>
          </a:lstStyle>
          <a:p>
            <a:endParaRPr/>
          </a:p>
        </p:txBody>
      </p:sp>
      <p:pic>
        <p:nvPicPr>
          <p:cNvPr id="12" name="Google Shape;12;p2"/>
          <p:cNvPicPr preferRelativeResize="0"/>
          <p:nvPr/>
        </p:nvPicPr>
        <p:blipFill>
          <a:blip r:embed="rId2">
            <a:alphaModFix/>
          </a:blip>
          <a:stretch>
            <a:fillRect/>
          </a:stretch>
        </p:blipFill>
        <p:spPr>
          <a:xfrm>
            <a:off x="-573425" y="0"/>
            <a:ext cx="10290852"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AND CREDITS">
  <p:cSld name="TITLE_1_1_1_1_1_1">
    <p:spTree>
      <p:nvGrpSpPr>
        <p:cNvPr id="1" name="Shape 50"/>
        <p:cNvGrpSpPr/>
        <p:nvPr/>
      </p:nvGrpSpPr>
      <p:grpSpPr>
        <a:xfrm>
          <a:off x="0" y="0"/>
          <a:ext cx="0" cy="0"/>
          <a:chOff x="0" y="0"/>
          <a:chExt cx="0" cy="0"/>
        </a:xfrm>
      </p:grpSpPr>
      <p:sp>
        <p:nvSpPr>
          <p:cNvPr id="51" name="Google Shape;51;p11"/>
          <p:cNvSpPr/>
          <p:nvPr/>
        </p:nvSpPr>
        <p:spPr>
          <a:xfrm>
            <a:off x="4583400" y="4572000"/>
            <a:ext cx="4581600" cy="13773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a:off x="-28575" y="2311400"/>
            <a:ext cx="3585300" cy="1133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ctrTitle"/>
          </p:nvPr>
        </p:nvSpPr>
        <p:spPr>
          <a:xfrm>
            <a:off x="957450" y="2396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4" name="Google Shape;54;p11"/>
          <p:cNvSpPr txBox="1">
            <a:spLocks noGrp="1"/>
          </p:cNvSpPr>
          <p:nvPr>
            <p:ph type="subTitle" idx="1"/>
          </p:nvPr>
        </p:nvSpPr>
        <p:spPr>
          <a:xfrm>
            <a:off x="957450" y="3546800"/>
            <a:ext cx="2510700" cy="2766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55" name="Google Shape;55;p11"/>
          <p:cNvSpPr txBox="1"/>
          <p:nvPr/>
        </p:nvSpPr>
        <p:spPr>
          <a:xfrm>
            <a:off x="5634900" y="4710800"/>
            <a:ext cx="2602200" cy="1358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s" sz="800">
                <a:latin typeface="Nunito Light"/>
                <a:ea typeface="Nunito Light"/>
                <a:cs typeface="Nunito Light"/>
                <a:sym typeface="Nunito Light"/>
              </a:rPr>
              <a:t>CREDITS: This presentation template was created by </a:t>
            </a:r>
            <a:r>
              <a:rPr lang="es" sz="800">
                <a:uFill>
                  <a:noFill/>
                </a:uFill>
                <a:latin typeface="Nunito ExtraBold"/>
                <a:ea typeface="Nunito ExtraBold"/>
                <a:cs typeface="Nunito ExtraBold"/>
                <a:sym typeface="Nunito ExtraBold"/>
                <a:hlinkClick r:id="rId2"/>
              </a:rPr>
              <a:t>Slidesgo</a:t>
            </a:r>
            <a:r>
              <a:rPr lang="es" sz="800">
                <a:latin typeface="Nunito Light"/>
                <a:ea typeface="Nunito Light"/>
                <a:cs typeface="Nunito Light"/>
                <a:sym typeface="Nunito Light"/>
              </a:rPr>
              <a:t>, including icons by </a:t>
            </a:r>
            <a:r>
              <a:rPr lang="es" sz="800">
                <a:uFill>
                  <a:noFill/>
                </a:uFill>
                <a:latin typeface="Nunito ExtraBold"/>
                <a:ea typeface="Nunito ExtraBold"/>
                <a:cs typeface="Nunito ExtraBold"/>
                <a:sym typeface="Nunito ExtraBold"/>
                <a:hlinkClick r:id="rId3"/>
              </a:rPr>
              <a:t>Flaticon</a:t>
            </a:r>
            <a:r>
              <a:rPr lang="es" sz="800">
                <a:latin typeface="Nunito Light"/>
                <a:ea typeface="Nunito Light"/>
                <a:cs typeface="Nunito Light"/>
                <a:sym typeface="Nunito Light"/>
              </a:rPr>
              <a:t>, and infographics &amp; images by </a:t>
            </a:r>
            <a:r>
              <a:rPr lang="es" sz="800">
                <a:uFill>
                  <a:noFill/>
                </a:uFill>
                <a:latin typeface="Nunito ExtraBold"/>
                <a:ea typeface="Nunito ExtraBold"/>
                <a:cs typeface="Nunito ExtraBold"/>
                <a:sym typeface="Nunito ExtraBold"/>
                <a:hlinkClick r:id="rId4"/>
              </a:rPr>
              <a:t>Freepik</a:t>
            </a:r>
            <a:r>
              <a:rPr lang="es" sz="800">
                <a:latin typeface="Nunito Light"/>
                <a:ea typeface="Nunito Light"/>
                <a:cs typeface="Nunito Light"/>
                <a:sym typeface="Nunito Light"/>
              </a:rPr>
              <a:t>. </a:t>
            </a:r>
            <a:endParaRPr sz="800">
              <a:latin typeface="Nunito Light"/>
              <a:ea typeface="Nunito Light"/>
              <a:cs typeface="Nunito Light"/>
              <a:sym typeface="Nunito Light"/>
            </a:endParaRPr>
          </a:p>
          <a:p>
            <a:pPr marL="0" lvl="0" indent="0" algn="l" rtl="0">
              <a:spcBef>
                <a:spcPts val="300"/>
              </a:spcBef>
              <a:spcAft>
                <a:spcPts val="0"/>
              </a:spcAft>
              <a:buNone/>
            </a:pPr>
            <a:r>
              <a:rPr lang="es" sz="800">
                <a:latin typeface="Nunito ExtraBold"/>
                <a:ea typeface="Nunito ExtraBold"/>
                <a:cs typeface="Nunito ExtraBold"/>
                <a:sym typeface="Nunito ExtraBold"/>
              </a:rPr>
              <a:t>Please keep this slide for attribution.</a:t>
            </a:r>
            <a:endParaRPr sz="800">
              <a:latin typeface="Nunito ExtraBold"/>
              <a:ea typeface="Nunito ExtraBold"/>
              <a:cs typeface="Nunito ExtraBold"/>
              <a:sym typeface="Nunito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1">
  <p:cSld name="TITLE_1_1_1_1_1_1_1_1_1">
    <p:spTree>
      <p:nvGrpSpPr>
        <p:cNvPr id="1" name="Shape 56"/>
        <p:cNvGrpSpPr/>
        <p:nvPr/>
      </p:nvGrpSpPr>
      <p:grpSpPr>
        <a:xfrm>
          <a:off x="0" y="0"/>
          <a:ext cx="0" cy="0"/>
          <a:chOff x="0" y="0"/>
          <a:chExt cx="0" cy="0"/>
        </a:xfrm>
      </p:grpSpPr>
      <p:sp>
        <p:nvSpPr>
          <p:cNvPr id="57" name="Google Shape;57;p12"/>
          <p:cNvSpPr/>
          <p:nvPr/>
        </p:nvSpPr>
        <p:spPr>
          <a:xfrm>
            <a:off x="-43875" y="0"/>
            <a:ext cx="40788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2"/>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2"/>
          <p:cNvSpPr txBox="1">
            <a:spLocks noGrp="1"/>
          </p:cNvSpPr>
          <p:nvPr>
            <p:ph type="subTitle" idx="1"/>
          </p:nvPr>
        </p:nvSpPr>
        <p:spPr>
          <a:xfrm>
            <a:off x="4777750" y="2556200"/>
            <a:ext cx="3722400" cy="21567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2">
  <p:cSld name="TITLE_1_1_1_1_1_1_1">
    <p:spTree>
      <p:nvGrpSpPr>
        <p:cNvPr id="1" name="Shape 60"/>
        <p:cNvGrpSpPr/>
        <p:nvPr/>
      </p:nvGrpSpPr>
      <p:grpSpPr>
        <a:xfrm>
          <a:off x="0" y="0"/>
          <a:ext cx="0" cy="0"/>
          <a:chOff x="0" y="0"/>
          <a:chExt cx="0" cy="0"/>
        </a:xfrm>
      </p:grpSpPr>
      <p:sp>
        <p:nvSpPr>
          <p:cNvPr id="61" name="Google Shape;61;p13"/>
          <p:cNvSpPr/>
          <p:nvPr/>
        </p:nvSpPr>
        <p:spPr>
          <a:xfrm>
            <a:off x="4080450" y="0"/>
            <a:ext cx="50637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subTitle" idx="1"/>
          </p:nvPr>
        </p:nvSpPr>
        <p:spPr>
          <a:xfrm>
            <a:off x="4581750" y="1106267"/>
            <a:ext cx="3918300" cy="4914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1_1_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1832700" y="1821600"/>
            <a:ext cx="5478600" cy="36648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946788"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8" name="Google Shape;18;p4"/>
          <p:cNvSpPr txBox="1">
            <a:spLocks noGrp="1"/>
          </p:cNvSpPr>
          <p:nvPr>
            <p:ph type="ctrTitle" idx="2"/>
          </p:nvPr>
        </p:nvSpPr>
        <p:spPr>
          <a:xfrm>
            <a:off x="2789494"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 name="Google Shape;19;p4"/>
          <p:cNvSpPr txBox="1">
            <a:spLocks noGrp="1"/>
          </p:cNvSpPr>
          <p:nvPr>
            <p:ph type="ctrTitle" idx="3"/>
          </p:nvPr>
        </p:nvSpPr>
        <p:spPr>
          <a:xfrm>
            <a:off x="4632200"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0" name="Google Shape;20;p4"/>
          <p:cNvSpPr txBox="1">
            <a:spLocks noGrp="1"/>
          </p:cNvSpPr>
          <p:nvPr>
            <p:ph type="ctrTitle" idx="4"/>
          </p:nvPr>
        </p:nvSpPr>
        <p:spPr>
          <a:xfrm>
            <a:off x="6474907"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 name="Google Shape;21;p4"/>
          <p:cNvSpPr txBox="1">
            <a:spLocks noGrp="1"/>
          </p:cNvSpPr>
          <p:nvPr>
            <p:ph type="title" idx="5" hasCustomPrompt="1"/>
          </p:nvPr>
        </p:nvSpPr>
        <p:spPr>
          <a:xfrm>
            <a:off x="3120999"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2" name="Google Shape;22;p4"/>
          <p:cNvSpPr txBox="1">
            <a:spLocks noGrp="1"/>
          </p:cNvSpPr>
          <p:nvPr>
            <p:ph type="title" idx="6" hasCustomPrompt="1"/>
          </p:nvPr>
        </p:nvSpPr>
        <p:spPr>
          <a:xfrm>
            <a:off x="496369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3" name="Google Shape;23;p4"/>
          <p:cNvSpPr txBox="1">
            <a:spLocks noGrp="1"/>
          </p:cNvSpPr>
          <p:nvPr>
            <p:ph type="title" idx="7" hasCustomPrompt="1"/>
          </p:nvPr>
        </p:nvSpPr>
        <p:spPr>
          <a:xfrm>
            <a:off x="6806401"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4" name="Google Shape;24;p4"/>
          <p:cNvSpPr txBox="1">
            <a:spLocks noGrp="1"/>
          </p:cNvSpPr>
          <p:nvPr>
            <p:ph type="title" idx="8" hasCustomPrompt="1"/>
          </p:nvPr>
        </p:nvSpPr>
        <p:spPr>
          <a:xfrm>
            <a:off x="127828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 name="Google Shape;25;p4"/>
          <p:cNvSpPr/>
          <p:nvPr/>
        </p:nvSpPr>
        <p:spPr>
          <a:xfrm>
            <a:off x="460050" y="-1108525"/>
            <a:ext cx="2163900" cy="2206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520025" y="5711175"/>
            <a:ext cx="2163900" cy="2299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WO TEXTS">
  <p:cSld name="TITLE_1">
    <p:spTree>
      <p:nvGrpSpPr>
        <p:cNvPr id="1" name="Shape 27"/>
        <p:cNvGrpSpPr/>
        <p:nvPr/>
      </p:nvGrpSpPr>
      <p:grpSpPr>
        <a:xfrm>
          <a:off x="0" y="0"/>
          <a:ext cx="0" cy="0"/>
          <a:chOff x="0" y="0"/>
          <a:chExt cx="0" cy="0"/>
        </a:xfrm>
      </p:grpSpPr>
      <p:sp>
        <p:nvSpPr>
          <p:cNvPr id="28" name="Google Shape;28;p5"/>
          <p:cNvSpPr/>
          <p:nvPr/>
        </p:nvSpPr>
        <p:spPr>
          <a:xfrm>
            <a:off x="0" y="3912200"/>
            <a:ext cx="3729600" cy="2273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30" name="Google Shape;30;p5"/>
          <p:cNvSpPr txBox="1">
            <a:spLocks noGrp="1"/>
          </p:cNvSpPr>
          <p:nvPr>
            <p:ph type="subTitle" idx="1"/>
          </p:nvPr>
        </p:nvSpPr>
        <p:spPr>
          <a:xfrm>
            <a:off x="813450" y="4293200"/>
            <a:ext cx="2392500" cy="1714500"/>
          </a:xfrm>
          <a:prstGeom prst="rect">
            <a:avLst/>
          </a:prstGeom>
        </p:spPr>
        <p:txBody>
          <a:bodyPr spcFirstLastPara="1" wrap="square" lIns="91425" tIns="91425" rIns="91425" bIns="91425" anchor="b"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1000">
                <a:latin typeface="Varela Round"/>
                <a:ea typeface="Varela Round"/>
                <a:cs typeface="Varela Round"/>
                <a:sym typeface="Varela Round"/>
              </a:defRPr>
            </a:lvl2pPr>
            <a:lvl3pPr lvl="2" rtl="0">
              <a:spcBef>
                <a:spcPts val="1600"/>
              </a:spcBef>
              <a:spcAft>
                <a:spcPts val="0"/>
              </a:spcAft>
              <a:buNone/>
              <a:defRPr sz="1000">
                <a:latin typeface="Varela Round"/>
                <a:ea typeface="Varela Round"/>
                <a:cs typeface="Varela Round"/>
                <a:sym typeface="Varela Round"/>
              </a:defRPr>
            </a:lvl3pPr>
            <a:lvl4pPr lvl="3" rtl="0">
              <a:spcBef>
                <a:spcPts val="1600"/>
              </a:spcBef>
              <a:spcAft>
                <a:spcPts val="0"/>
              </a:spcAft>
              <a:buNone/>
              <a:defRPr sz="1000">
                <a:latin typeface="Varela Round"/>
                <a:ea typeface="Varela Round"/>
                <a:cs typeface="Varela Round"/>
                <a:sym typeface="Varela Round"/>
              </a:defRPr>
            </a:lvl4pPr>
            <a:lvl5pPr lvl="4" rtl="0">
              <a:spcBef>
                <a:spcPts val="1600"/>
              </a:spcBef>
              <a:spcAft>
                <a:spcPts val="0"/>
              </a:spcAft>
              <a:buNone/>
              <a:defRPr sz="1000">
                <a:latin typeface="Varela Round"/>
                <a:ea typeface="Varela Round"/>
                <a:cs typeface="Varela Round"/>
                <a:sym typeface="Varela Round"/>
              </a:defRPr>
            </a:lvl5pPr>
            <a:lvl6pPr lvl="5" rtl="0">
              <a:spcBef>
                <a:spcPts val="1600"/>
              </a:spcBef>
              <a:spcAft>
                <a:spcPts val="0"/>
              </a:spcAft>
              <a:buNone/>
              <a:defRPr sz="1000">
                <a:latin typeface="Varela Round"/>
                <a:ea typeface="Varela Round"/>
                <a:cs typeface="Varela Round"/>
                <a:sym typeface="Varela Round"/>
              </a:defRPr>
            </a:lvl6pPr>
            <a:lvl7pPr lvl="6" rtl="0">
              <a:spcBef>
                <a:spcPts val="1600"/>
              </a:spcBef>
              <a:spcAft>
                <a:spcPts val="0"/>
              </a:spcAft>
              <a:buNone/>
              <a:defRPr sz="1000">
                <a:latin typeface="Varela Round"/>
                <a:ea typeface="Varela Round"/>
                <a:cs typeface="Varela Round"/>
                <a:sym typeface="Varela Round"/>
              </a:defRPr>
            </a:lvl7pPr>
            <a:lvl8pPr lvl="7" rtl="0">
              <a:spcBef>
                <a:spcPts val="1600"/>
              </a:spcBef>
              <a:spcAft>
                <a:spcPts val="0"/>
              </a:spcAft>
              <a:buNone/>
              <a:defRPr sz="1000">
                <a:latin typeface="Varela Round"/>
                <a:ea typeface="Varela Round"/>
                <a:cs typeface="Varela Round"/>
                <a:sym typeface="Varela Round"/>
              </a:defRPr>
            </a:lvl8pPr>
            <a:lvl9pPr lvl="8" rtl="0">
              <a:spcBef>
                <a:spcPts val="1600"/>
              </a:spcBef>
              <a:spcAft>
                <a:spcPts val="1600"/>
              </a:spcAft>
              <a:buNone/>
              <a:defRPr sz="1000">
                <a:latin typeface="Varela Round"/>
                <a:ea typeface="Varela Round"/>
                <a:cs typeface="Varela Round"/>
                <a:sym typeface="Varela Round"/>
              </a:defRPr>
            </a:lvl9pPr>
          </a:lstStyle>
          <a:p>
            <a:endParaRPr/>
          </a:p>
        </p:txBody>
      </p:sp>
      <p:sp>
        <p:nvSpPr>
          <p:cNvPr id="31" name="Google Shape;31;p5"/>
          <p:cNvSpPr txBox="1">
            <a:spLocks noGrp="1"/>
          </p:cNvSpPr>
          <p:nvPr>
            <p:ph type="subTitle" idx="2"/>
          </p:nvPr>
        </p:nvSpPr>
        <p:spPr>
          <a:xfrm>
            <a:off x="4185300" y="1931000"/>
            <a:ext cx="2392500" cy="17145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atin typeface="Varela Round"/>
                <a:ea typeface="Varela Round"/>
                <a:cs typeface="Varela Round"/>
                <a:sym typeface="Varela Round"/>
              </a:defRPr>
            </a:lvl2pPr>
            <a:lvl3pPr lvl="2" rtl="0">
              <a:spcBef>
                <a:spcPts val="1600"/>
              </a:spcBef>
              <a:spcAft>
                <a:spcPts val="0"/>
              </a:spcAft>
              <a:buNone/>
              <a:defRPr sz="900">
                <a:latin typeface="Varela Round"/>
                <a:ea typeface="Varela Round"/>
                <a:cs typeface="Varela Round"/>
                <a:sym typeface="Varela Round"/>
              </a:defRPr>
            </a:lvl3pPr>
            <a:lvl4pPr lvl="3" rtl="0">
              <a:spcBef>
                <a:spcPts val="1600"/>
              </a:spcBef>
              <a:spcAft>
                <a:spcPts val="0"/>
              </a:spcAft>
              <a:buNone/>
              <a:defRPr sz="900">
                <a:latin typeface="Varela Round"/>
                <a:ea typeface="Varela Round"/>
                <a:cs typeface="Varela Round"/>
                <a:sym typeface="Varela Round"/>
              </a:defRPr>
            </a:lvl4pPr>
            <a:lvl5pPr lvl="4" rtl="0">
              <a:spcBef>
                <a:spcPts val="1600"/>
              </a:spcBef>
              <a:spcAft>
                <a:spcPts val="0"/>
              </a:spcAft>
              <a:buNone/>
              <a:defRPr sz="900">
                <a:latin typeface="Varela Round"/>
                <a:ea typeface="Varela Round"/>
                <a:cs typeface="Varela Round"/>
                <a:sym typeface="Varela Round"/>
              </a:defRPr>
            </a:lvl5pPr>
            <a:lvl6pPr lvl="5" rtl="0">
              <a:spcBef>
                <a:spcPts val="1600"/>
              </a:spcBef>
              <a:spcAft>
                <a:spcPts val="0"/>
              </a:spcAft>
              <a:buNone/>
              <a:defRPr sz="900">
                <a:latin typeface="Varela Round"/>
                <a:ea typeface="Varela Round"/>
                <a:cs typeface="Varela Round"/>
                <a:sym typeface="Varela Round"/>
              </a:defRPr>
            </a:lvl6pPr>
            <a:lvl7pPr lvl="6" rtl="0">
              <a:spcBef>
                <a:spcPts val="1600"/>
              </a:spcBef>
              <a:spcAft>
                <a:spcPts val="0"/>
              </a:spcAft>
              <a:buNone/>
              <a:defRPr sz="900">
                <a:latin typeface="Varela Round"/>
                <a:ea typeface="Varela Round"/>
                <a:cs typeface="Varela Round"/>
                <a:sym typeface="Varela Round"/>
              </a:defRPr>
            </a:lvl7pPr>
            <a:lvl8pPr lvl="7" rtl="0">
              <a:spcBef>
                <a:spcPts val="1600"/>
              </a:spcBef>
              <a:spcAft>
                <a:spcPts val="0"/>
              </a:spcAft>
              <a:buNone/>
              <a:defRPr sz="900">
                <a:latin typeface="Varela Round"/>
                <a:ea typeface="Varela Round"/>
                <a:cs typeface="Varela Round"/>
                <a:sym typeface="Varela Round"/>
              </a:defRPr>
            </a:lvl8pPr>
            <a:lvl9pPr lvl="8" rtl="0">
              <a:spcBef>
                <a:spcPts val="1600"/>
              </a:spcBef>
              <a:spcAft>
                <a:spcPts val="1600"/>
              </a:spcAft>
              <a:buNone/>
              <a:defRPr sz="900">
                <a:latin typeface="Varela Round"/>
                <a:ea typeface="Varela Round"/>
                <a:cs typeface="Varela Round"/>
                <a:sym typeface="Varela Rou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BIG_NUMBER_1_1">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1410938"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4" name="Google Shape;34;p6"/>
          <p:cNvSpPr txBox="1">
            <a:spLocks noGrp="1"/>
          </p:cNvSpPr>
          <p:nvPr>
            <p:ph type="ctrTitle" idx="2"/>
          </p:nvPr>
        </p:nvSpPr>
        <p:spPr>
          <a:xfrm>
            <a:off x="3710844"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 name="Google Shape;35;p6"/>
          <p:cNvSpPr txBox="1">
            <a:spLocks noGrp="1"/>
          </p:cNvSpPr>
          <p:nvPr>
            <p:ph type="ctrTitle" idx="3"/>
          </p:nvPr>
        </p:nvSpPr>
        <p:spPr>
          <a:xfrm>
            <a:off x="6010750"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6" name="Google Shape;36;p6"/>
          <p:cNvSpPr txBox="1">
            <a:spLocks noGrp="1"/>
          </p:cNvSpPr>
          <p:nvPr>
            <p:ph type="subTitle" idx="1"/>
          </p:nvPr>
        </p:nvSpPr>
        <p:spPr>
          <a:xfrm>
            <a:off x="14109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7" name="Google Shape;37;p6"/>
          <p:cNvSpPr txBox="1">
            <a:spLocks noGrp="1"/>
          </p:cNvSpPr>
          <p:nvPr>
            <p:ph type="subTitle" idx="4"/>
          </p:nvPr>
        </p:nvSpPr>
        <p:spPr>
          <a:xfrm>
            <a:off x="37108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8" name="Google Shape;38;p6"/>
          <p:cNvSpPr txBox="1">
            <a:spLocks noGrp="1"/>
          </p:cNvSpPr>
          <p:nvPr>
            <p:ph type="subTitle" idx="5"/>
          </p:nvPr>
        </p:nvSpPr>
        <p:spPr>
          <a:xfrm>
            <a:off x="60107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9" name="Google Shape;39;p6"/>
          <p:cNvSpPr txBox="1">
            <a:spLocks noGrp="1"/>
          </p:cNvSpPr>
          <p:nvPr>
            <p:ph type="ctrTitle" idx="6"/>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cSld name="TITLE_1_1">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2" name="Google Shape;42;p7"/>
          <p:cNvSpPr txBox="1">
            <a:spLocks noGrp="1"/>
          </p:cNvSpPr>
          <p:nvPr>
            <p:ph type="subTitle" idx="1"/>
          </p:nvPr>
        </p:nvSpPr>
        <p:spPr>
          <a:xfrm>
            <a:off x="5943700" y="40187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3" name="Google Shape;43;p7"/>
          <p:cNvSpPr txBox="1">
            <a:spLocks noGrp="1"/>
          </p:cNvSpPr>
          <p:nvPr>
            <p:ph type="subTitle" idx="2"/>
          </p:nvPr>
        </p:nvSpPr>
        <p:spPr>
          <a:xfrm>
            <a:off x="5943700" y="20248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TITLE_1_1_1">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1">
  <p:cSld name="TITLE_1_1_1_1">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477420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2">
  <p:cSld name="TITLE_1_1_1_1_1">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80505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Nunito ExtraBold"/>
              <a:buNone/>
              <a:defRPr sz="2800">
                <a:latin typeface="Nunito ExtraBold"/>
                <a:ea typeface="Nunito ExtraBold"/>
                <a:cs typeface="Nunito ExtraBold"/>
                <a:sym typeface="Nunito ExtraBold"/>
              </a:defRPr>
            </a:lvl1pPr>
            <a:lvl2pPr lvl="1">
              <a:spcBef>
                <a:spcPts val="0"/>
              </a:spcBef>
              <a:spcAft>
                <a:spcPts val="0"/>
              </a:spcAft>
              <a:buSzPts val="2800"/>
              <a:buFont typeface="Kodchasan"/>
              <a:buNone/>
              <a:defRPr sz="2800" b="1">
                <a:latin typeface="Kodchasan"/>
                <a:ea typeface="Kodchasan"/>
                <a:cs typeface="Kodchasan"/>
                <a:sym typeface="Kodchasan"/>
              </a:defRPr>
            </a:lvl2pPr>
            <a:lvl3pPr lvl="2">
              <a:spcBef>
                <a:spcPts val="0"/>
              </a:spcBef>
              <a:spcAft>
                <a:spcPts val="0"/>
              </a:spcAft>
              <a:buSzPts val="2800"/>
              <a:buFont typeface="Kodchasan"/>
              <a:buNone/>
              <a:defRPr sz="2800" b="1">
                <a:latin typeface="Kodchasan"/>
                <a:ea typeface="Kodchasan"/>
                <a:cs typeface="Kodchasan"/>
                <a:sym typeface="Kodchasan"/>
              </a:defRPr>
            </a:lvl3pPr>
            <a:lvl4pPr lvl="3">
              <a:spcBef>
                <a:spcPts val="0"/>
              </a:spcBef>
              <a:spcAft>
                <a:spcPts val="0"/>
              </a:spcAft>
              <a:buSzPts val="2800"/>
              <a:buFont typeface="Kodchasan"/>
              <a:buNone/>
              <a:defRPr sz="2800" b="1">
                <a:latin typeface="Kodchasan"/>
                <a:ea typeface="Kodchasan"/>
                <a:cs typeface="Kodchasan"/>
                <a:sym typeface="Kodchasan"/>
              </a:defRPr>
            </a:lvl4pPr>
            <a:lvl5pPr lvl="4">
              <a:spcBef>
                <a:spcPts val="0"/>
              </a:spcBef>
              <a:spcAft>
                <a:spcPts val="0"/>
              </a:spcAft>
              <a:buSzPts val="2800"/>
              <a:buFont typeface="Kodchasan"/>
              <a:buNone/>
              <a:defRPr sz="2800" b="1">
                <a:latin typeface="Kodchasan"/>
                <a:ea typeface="Kodchasan"/>
                <a:cs typeface="Kodchasan"/>
                <a:sym typeface="Kodchasan"/>
              </a:defRPr>
            </a:lvl5pPr>
            <a:lvl6pPr lvl="5">
              <a:spcBef>
                <a:spcPts val="0"/>
              </a:spcBef>
              <a:spcAft>
                <a:spcPts val="0"/>
              </a:spcAft>
              <a:buSzPts val="2800"/>
              <a:buFont typeface="Kodchasan"/>
              <a:buNone/>
              <a:defRPr sz="2800" b="1">
                <a:latin typeface="Kodchasan"/>
                <a:ea typeface="Kodchasan"/>
                <a:cs typeface="Kodchasan"/>
                <a:sym typeface="Kodchasan"/>
              </a:defRPr>
            </a:lvl6pPr>
            <a:lvl7pPr lvl="6">
              <a:spcBef>
                <a:spcPts val="0"/>
              </a:spcBef>
              <a:spcAft>
                <a:spcPts val="0"/>
              </a:spcAft>
              <a:buSzPts val="2800"/>
              <a:buFont typeface="Kodchasan"/>
              <a:buNone/>
              <a:defRPr sz="2800" b="1">
                <a:latin typeface="Kodchasan"/>
                <a:ea typeface="Kodchasan"/>
                <a:cs typeface="Kodchasan"/>
                <a:sym typeface="Kodchasan"/>
              </a:defRPr>
            </a:lvl7pPr>
            <a:lvl8pPr lvl="7">
              <a:spcBef>
                <a:spcPts val="0"/>
              </a:spcBef>
              <a:spcAft>
                <a:spcPts val="0"/>
              </a:spcAft>
              <a:buSzPts val="2800"/>
              <a:buFont typeface="Kodchasan"/>
              <a:buNone/>
              <a:defRPr sz="2800" b="1">
                <a:latin typeface="Kodchasan"/>
                <a:ea typeface="Kodchasan"/>
                <a:cs typeface="Kodchasan"/>
                <a:sym typeface="Kodchasan"/>
              </a:defRPr>
            </a:lvl8pPr>
            <a:lvl9pPr lvl="8">
              <a:spcBef>
                <a:spcPts val="0"/>
              </a:spcBef>
              <a:spcAft>
                <a:spcPts val="0"/>
              </a:spcAft>
              <a:buSzPts val="2800"/>
              <a:buFont typeface="Kodchasan"/>
              <a:buNone/>
              <a:defRPr sz="2800" b="1">
                <a:latin typeface="Kodchasan"/>
                <a:ea typeface="Kodchasan"/>
                <a:cs typeface="Kodchasan"/>
                <a:sym typeface="Kodchasan"/>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Nunito Light"/>
              <a:buChar char="●"/>
              <a:defRPr sz="1800">
                <a:latin typeface="Nunito Light"/>
                <a:ea typeface="Nunito Light"/>
                <a:cs typeface="Nunito Light"/>
                <a:sym typeface="Nunito Light"/>
              </a:defRPr>
            </a:lvl1pPr>
            <a:lvl2pPr marL="914400" lvl="1"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2pPr>
            <a:lvl3pPr marL="1371600" lvl="2"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3pPr>
            <a:lvl4pPr marL="1828800" lvl="3"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4pPr>
            <a:lvl5pPr marL="2286000" lvl="4"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5pPr>
            <a:lvl6pPr marL="2743200" lvl="5"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6pPr>
            <a:lvl7pPr marL="3200400" lvl="6"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7pPr>
            <a:lvl8pPr marL="3657600" lvl="7"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8pPr>
            <a:lvl9pPr marL="4114800" lvl="8" indent="-317500">
              <a:lnSpc>
                <a:spcPct val="115000"/>
              </a:lnSpc>
              <a:spcBef>
                <a:spcPts val="1600"/>
              </a:spcBef>
              <a:spcAft>
                <a:spcPts val="1600"/>
              </a:spcAft>
              <a:buSzPts val="1400"/>
              <a:buFont typeface="Nunito Light"/>
              <a:buChar char="■"/>
              <a:defRPr>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PGslOBT7f7VgU2KeLC1M6wIJMiyndc8uCFQbkdIL6S0/edit#gid=509368585"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p:nvPr/>
        </p:nvSpPr>
        <p:spPr>
          <a:xfrm>
            <a:off x="3217650" y="19858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ctrTitle"/>
          </p:nvPr>
        </p:nvSpPr>
        <p:spPr>
          <a:xfrm>
            <a:off x="-1136700" y="228198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G5T7</a:t>
            </a:r>
            <a:endParaRPr/>
          </a:p>
        </p:txBody>
      </p:sp>
      <p:sp>
        <p:nvSpPr>
          <p:cNvPr id="71" name="Google Shape;71;p15"/>
          <p:cNvSpPr txBox="1">
            <a:spLocks noGrp="1"/>
          </p:cNvSpPr>
          <p:nvPr>
            <p:ph type="subTitle" idx="1"/>
          </p:nvPr>
        </p:nvSpPr>
        <p:spPr>
          <a:xfrm>
            <a:off x="2404350" y="3530625"/>
            <a:ext cx="4335300" cy="11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r>
              <a:rPr lang="es" sz="1400"/>
              <a:t>Beh Wei Chen</a:t>
            </a:r>
            <a:br>
              <a:rPr lang="es" sz="1400"/>
            </a:br>
            <a:r>
              <a:rPr lang="es" sz="1400"/>
              <a:t>Goh Soo Chi</a:t>
            </a:r>
            <a:br>
              <a:rPr lang="es" sz="1400"/>
            </a:br>
            <a:r>
              <a:rPr lang="es" sz="1400"/>
              <a:t>Lim Jia Yu</a:t>
            </a:r>
            <a:br>
              <a:rPr lang="es" sz="1400"/>
            </a:br>
            <a:r>
              <a:rPr lang="es" sz="1400"/>
              <a:t>Shermin Tan</a:t>
            </a:r>
            <a:br>
              <a:rPr lang="es" sz="1400"/>
            </a:br>
            <a:r>
              <a:rPr lang="es" sz="1400"/>
              <a:t>Wong Wei Ling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2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50" name="Google Shape;250;p2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51" name="Google Shape;251;p24"/>
          <p:cNvGraphicFramePr/>
          <p:nvPr/>
        </p:nvGraphicFramePr>
        <p:xfrm>
          <a:off x="977350" y="2363938"/>
          <a:ext cx="6797275" cy="28192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105350">
                  <a:extLst>
                    <a:ext uri="{9D8B030D-6E8A-4147-A177-3AD203B41FA5}">
                      <a16:colId xmlns:a16="http://schemas.microsoft.com/office/drawing/2014/main" val="20003"/>
                    </a:ext>
                  </a:extLst>
                </a:gridCol>
                <a:gridCol w="1015100">
                  <a:extLst>
                    <a:ext uri="{9D8B030D-6E8A-4147-A177-3AD203B41FA5}">
                      <a16:colId xmlns:a16="http://schemas.microsoft.com/office/drawing/2014/main" val="20004"/>
                    </a:ext>
                  </a:extLst>
                </a:gridCol>
                <a:gridCol w="1047200">
                  <a:extLst>
                    <a:ext uri="{9D8B030D-6E8A-4147-A177-3AD203B41FA5}">
                      <a16:colId xmlns:a16="http://schemas.microsoft.com/office/drawing/2014/main" val="20005"/>
                    </a:ext>
                  </a:extLst>
                </a:gridCol>
              </a:tblGrid>
              <a:tr h="508000">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solidFill>
                            <a:schemeClr val="dk1"/>
                          </a:solidFill>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52" name="Google Shape;252;p24"/>
          <p:cNvSpPr/>
          <p:nvPr/>
        </p:nvSpPr>
        <p:spPr>
          <a:xfrm>
            <a:off x="2713075"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3" name="Google Shape;253;p24"/>
          <p:cNvSpPr/>
          <p:nvPr/>
        </p:nvSpPr>
        <p:spPr>
          <a:xfrm>
            <a:off x="3743250"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4" name="Google Shape;254;p24"/>
          <p:cNvSpPr/>
          <p:nvPr/>
        </p:nvSpPr>
        <p:spPr>
          <a:xfrm>
            <a:off x="2713075" y="3637779"/>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5" name="Google Shape;255;p24"/>
          <p:cNvSpPr/>
          <p:nvPr/>
        </p:nvSpPr>
        <p:spPr>
          <a:xfrm>
            <a:off x="3743250" y="36377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6" name="Google Shape;256;p24"/>
          <p:cNvSpPr/>
          <p:nvPr/>
        </p:nvSpPr>
        <p:spPr>
          <a:xfrm>
            <a:off x="4811525"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7" name="Google Shape;257;p24"/>
          <p:cNvSpPr/>
          <p:nvPr/>
        </p:nvSpPr>
        <p:spPr>
          <a:xfrm>
            <a:off x="5879800"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8" name="Google Shape;258;p24"/>
          <p:cNvSpPr/>
          <p:nvPr/>
        </p:nvSpPr>
        <p:spPr>
          <a:xfrm>
            <a:off x="2713075"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59" name="Google Shape;259;p24"/>
          <p:cNvSpPr/>
          <p:nvPr/>
        </p:nvSpPr>
        <p:spPr>
          <a:xfrm>
            <a:off x="3743250"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60" name="Google Shape;260;p24"/>
          <p:cNvSpPr/>
          <p:nvPr/>
        </p:nvSpPr>
        <p:spPr>
          <a:xfrm>
            <a:off x="6929313" y="42085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61" name="Google Shape;261;p24"/>
          <p:cNvSpPr/>
          <p:nvPr/>
        </p:nvSpPr>
        <p:spPr>
          <a:xfrm>
            <a:off x="68819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2" name="Google Shape;262;p24"/>
          <p:cNvSpPr/>
          <p:nvPr/>
        </p:nvSpPr>
        <p:spPr>
          <a:xfrm>
            <a:off x="27130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3" name="Google Shape;263;p24"/>
          <p:cNvSpPr txBox="1"/>
          <p:nvPr/>
        </p:nvSpPr>
        <p:spPr>
          <a:xfrm>
            <a:off x="6942500" y="2079871"/>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64" name="Google Shape;264;p24"/>
          <p:cNvSpPr/>
          <p:nvPr/>
        </p:nvSpPr>
        <p:spPr>
          <a:xfrm>
            <a:off x="8290775" y="1911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65" name="Google Shape;265;p24"/>
          <p:cNvSpPr/>
          <p:nvPr/>
        </p:nvSpPr>
        <p:spPr>
          <a:xfrm>
            <a:off x="8290775" y="7143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66" name="Google Shape;266;p24"/>
          <p:cNvSpPr/>
          <p:nvPr/>
        </p:nvSpPr>
        <p:spPr>
          <a:xfrm>
            <a:off x="8290775" y="12375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67" name="Google Shape;267;p24"/>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4</a:t>
            </a:r>
            <a:endParaRPr sz="1800"/>
          </a:p>
        </p:txBody>
      </p:sp>
      <p:sp>
        <p:nvSpPr>
          <p:cNvPr id="268" name="Google Shape;268;p24"/>
          <p:cNvSpPr txBox="1">
            <a:spLocks noGrp="1"/>
          </p:cNvSpPr>
          <p:nvPr>
            <p:ph type="ctrTitle"/>
          </p:nvPr>
        </p:nvSpPr>
        <p:spPr>
          <a:xfrm>
            <a:off x="804845" y="372289"/>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2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75" name="Google Shape;275;p2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276" name="Google Shape;276;p2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HOURS SPENT</a:t>
            </a:r>
            <a:endParaRPr sz="1600">
              <a:latin typeface="Nunito Light"/>
              <a:ea typeface="Nunito Light"/>
              <a:cs typeface="Nunito Light"/>
              <a:sym typeface="Nunito Light"/>
            </a:endParaRPr>
          </a:p>
        </p:txBody>
      </p:sp>
      <p:pic>
        <p:nvPicPr>
          <p:cNvPr id="277" name="Google Shape;277;p25" title="% of Non Programming Hours">
            <a:hlinkClick r:id="rId3"/>
          </p:cNvPr>
          <p:cNvPicPr preferRelativeResize="0"/>
          <p:nvPr/>
        </p:nvPicPr>
        <p:blipFill>
          <a:blip r:embed="rId4">
            <a:alphaModFix/>
          </a:blip>
          <a:stretch>
            <a:fillRect/>
          </a:stretch>
        </p:blipFill>
        <p:spPr>
          <a:xfrm>
            <a:off x="4889800" y="3200400"/>
            <a:ext cx="4058625" cy="2509600"/>
          </a:xfrm>
          <a:prstGeom prst="rect">
            <a:avLst/>
          </a:prstGeom>
          <a:noFill/>
          <a:ln w="9525" cap="flat" cmpd="sng">
            <a:solidFill>
              <a:srgbClr val="000000"/>
            </a:solidFill>
            <a:prstDash val="solid"/>
            <a:round/>
            <a:headEnd type="none" w="sm" len="sm"/>
            <a:tailEnd type="none" w="sm" len="sm"/>
          </a:ln>
        </p:spPr>
      </p:pic>
      <p:pic>
        <p:nvPicPr>
          <p:cNvPr id="278" name="Google Shape;278;p25" title="Points scored"/>
          <p:cNvPicPr preferRelativeResize="0"/>
          <p:nvPr/>
        </p:nvPicPr>
        <p:blipFill>
          <a:blip r:embed="rId5">
            <a:alphaModFix/>
          </a:blip>
          <a:stretch>
            <a:fillRect/>
          </a:stretch>
        </p:blipFill>
        <p:spPr>
          <a:xfrm>
            <a:off x="4889800" y="616267"/>
            <a:ext cx="4058625" cy="2509600"/>
          </a:xfrm>
          <a:prstGeom prst="rect">
            <a:avLst/>
          </a:prstGeom>
          <a:noFill/>
          <a:ln w="9525" cap="flat" cmpd="sng">
            <a:solidFill>
              <a:srgbClr val="000000"/>
            </a:solidFill>
            <a:prstDash val="solid"/>
            <a:round/>
            <a:headEnd type="none" w="sm" len="sm"/>
            <a:tailEnd type="none" w="sm" len="sm"/>
          </a:ln>
        </p:spPr>
      </p:pic>
      <p:sp>
        <p:nvSpPr>
          <p:cNvPr id="279" name="Google Shape;279;p25"/>
          <p:cNvSpPr txBox="1"/>
          <p:nvPr/>
        </p:nvSpPr>
        <p:spPr>
          <a:xfrm>
            <a:off x="7016574" y="1428975"/>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0" name="Google Shape;280;p25"/>
          <p:cNvSpPr txBox="1"/>
          <p:nvPr/>
        </p:nvSpPr>
        <p:spPr>
          <a:xfrm>
            <a:off x="7273167" y="1913948"/>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1" name="Google Shape;281;p25"/>
          <p:cNvSpPr txBox="1"/>
          <p:nvPr/>
        </p:nvSpPr>
        <p:spPr>
          <a:xfrm>
            <a:off x="6692176" y="2257538"/>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2" name="Google Shape;282;p25"/>
          <p:cNvSpPr txBox="1"/>
          <p:nvPr/>
        </p:nvSpPr>
        <p:spPr>
          <a:xfrm>
            <a:off x="6084974" y="1913950"/>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3" name="Google Shape;283;p25"/>
          <p:cNvSpPr txBox="1"/>
          <p:nvPr/>
        </p:nvSpPr>
        <p:spPr>
          <a:xfrm>
            <a:off x="6350292" y="1428981"/>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4" name="Google Shape;284;p25"/>
          <p:cNvSpPr txBox="1"/>
          <p:nvPr/>
        </p:nvSpPr>
        <p:spPr>
          <a:xfrm>
            <a:off x="6940373" y="4026550"/>
            <a:ext cx="7344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53.5</a:t>
            </a:r>
            <a:endParaRPr sz="1500" b="1"/>
          </a:p>
        </p:txBody>
      </p:sp>
      <p:sp>
        <p:nvSpPr>
          <p:cNvPr id="285" name="Google Shape;285;p25"/>
          <p:cNvSpPr txBox="1"/>
          <p:nvPr/>
        </p:nvSpPr>
        <p:spPr>
          <a:xfrm>
            <a:off x="7166801" y="44874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56.25</a:t>
            </a:r>
            <a:endParaRPr sz="1500" b="1"/>
          </a:p>
        </p:txBody>
      </p:sp>
      <p:sp>
        <p:nvSpPr>
          <p:cNvPr id="286" name="Google Shape;286;p25"/>
          <p:cNvSpPr txBox="1"/>
          <p:nvPr/>
        </p:nvSpPr>
        <p:spPr>
          <a:xfrm>
            <a:off x="6538875" y="48877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55.25</a:t>
            </a:r>
            <a:endParaRPr sz="1500" b="1">
              <a:latin typeface="Nunito"/>
              <a:ea typeface="Nunito"/>
              <a:cs typeface="Nunito"/>
              <a:sym typeface="Nunito"/>
            </a:endParaRPr>
          </a:p>
        </p:txBody>
      </p:sp>
      <p:sp>
        <p:nvSpPr>
          <p:cNvPr id="287" name="Google Shape;287;p25"/>
          <p:cNvSpPr txBox="1"/>
          <p:nvPr/>
        </p:nvSpPr>
        <p:spPr>
          <a:xfrm>
            <a:off x="6042049" y="453580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sp>
        <p:nvSpPr>
          <p:cNvPr id="288" name="Google Shape;288;p25"/>
          <p:cNvSpPr txBox="1"/>
          <p:nvPr/>
        </p:nvSpPr>
        <p:spPr>
          <a:xfrm>
            <a:off x="6171200" y="40568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grpSp>
        <p:nvGrpSpPr>
          <p:cNvPr id="289" name="Google Shape;289;p25"/>
          <p:cNvGrpSpPr/>
          <p:nvPr/>
        </p:nvGrpSpPr>
        <p:grpSpPr>
          <a:xfrm>
            <a:off x="83910" y="1629454"/>
            <a:ext cx="4720331" cy="3418056"/>
            <a:chOff x="277851" y="1475245"/>
            <a:chExt cx="4644166" cy="2933198"/>
          </a:xfrm>
        </p:grpSpPr>
        <p:pic>
          <p:nvPicPr>
            <p:cNvPr id="290" name="Google Shape;290;p25" title="Chart"/>
            <p:cNvPicPr preferRelativeResize="0"/>
            <p:nvPr/>
          </p:nvPicPr>
          <p:blipFill rotWithShape="1">
            <a:blip r:embed="rId6">
              <a:alphaModFix/>
            </a:blip>
            <a:srcRect/>
            <a:stretch/>
          </p:blipFill>
          <p:spPr>
            <a:xfrm>
              <a:off x="277851" y="1475245"/>
              <a:ext cx="4644166" cy="2933198"/>
            </a:xfrm>
            <a:prstGeom prst="rect">
              <a:avLst/>
            </a:prstGeom>
            <a:noFill/>
            <a:ln w="9525" cap="flat" cmpd="sng">
              <a:solidFill>
                <a:srgbClr val="000000"/>
              </a:solidFill>
              <a:prstDash val="solid"/>
              <a:round/>
              <a:headEnd type="none" w="sm" len="sm"/>
              <a:tailEnd type="none" w="sm" len="sm"/>
            </a:ln>
          </p:spPr>
        </p:pic>
        <p:sp>
          <p:nvSpPr>
            <p:cNvPr id="291" name="Google Shape;291;p25"/>
            <p:cNvSpPr txBox="1"/>
            <p:nvPr/>
          </p:nvSpPr>
          <p:spPr>
            <a:xfrm>
              <a:off x="953573" y="2053548"/>
              <a:ext cx="4794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2" name="Google Shape;292;p25"/>
            <p:cNvSpPr txBox="1"/>
            <p:nvPr/>
          </p:nvSpPr>
          <p:spPr>
            <a:xfrm>
              <a:off x="2616855" y="2037265"/>
              <a:ext cx="5763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53.5</a:t>
              </a:r>
              <a:endParaRPr b="1">
                <a:solidFill>
                  <a:schemeClr val="lt1"/>
                </a:solidFill>
              </a:endParaRPr>
            </a:p>
          </p:txBody>
        </p:sp>
        <p:sp>
          <p:nvSpPr>
            <p:cNvPr id="293" name="Google Shape;293;p25"/>
            <p:cNvSpPr txBox="1"/>
            <p:nvPr/>
          </p:nvSpPr>
          <p:spPr>
            <a:xfrm>
              <a:off x="934378" y="2408210"/>
              <a:ext cx="5178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4" name="Google Shape;294;p25"/>
            <p:cNvSpPr txBox="1"/>
            <p:nvPr/>
          </p:nvSpPr>
          <p:spPr>
            <a:xfrm>
              <a:off x="934378" y="2779057"/>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5" name="Google Shape;295;p25"/>
            <p:cNvSpPr txBox="1"/>
            <p:nvPr/>
          </p:nvSpPr>
          <p:spPr>
            <a:xfrm>
              <a:off x="934378" y="3140488"/>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6" name="Google Shape;296;p25"/>
            <p:cNvSpPr txBox="1"/>
            <p:nvPr/>
          </p:nvSpPr>
          <p:spPr>
            <a:xfrm>
              <a:off x="934378" y="3501960"/>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7" name="Google Shape;297;p25"/>
            <p:cNvSpPr txBox="1"/>
            <p:nvPr/>
          </p:nvSpPr>
          <p:spPr>
            <a:xfrm>
              <a:off x="2558881" y="2812794"/>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55.25</a:t>
              </a:r>
              <a:endParaRPr b="1">
                <a:solidFill>
                  <a:schemeClr val="lt1"/>
                </a:solidFill>
                <a:latin typeface="Nunito"/>
                <a:ea typeface="Nunito"/>
                <a:cs typeface="Nunito"/>
                <a:sym typeface="Nunito"/>
              </a:endParaRPr>
            </a:p>
          </p:txBody>
        </p:sp>
        <p:sp>
          <p:nvSpPr>
            <p:cNvPr id="298" name="Google Shape;298;p25"/>
            <p:cNvSpPr txBox="1"/>
            <p:nvPr/>
          </p:nvSpPr>
          <p:spPr>
            <a:xfrm>
              <a:off x="2558906" y="3174246"/>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299" name="Google Shape;299;p25"/>
            <p:cNvSpPr txBox="1"/>
            <p:nvPr/>
          </p:nvSpPr>
          <p:spPr>
            <a:xfrm>
              <a:off x="2558931" y="3501930"/>
              <a:ext cx="6729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300" name="Google Shape;300;p25"/>
            <p:cNvSpPr txBox="1"/>
            <p:nvPr/>
          </p:nvSpPr>
          <p:spPr>
            <a:xfrm>
              <a:off x="2520101" y="2429438"/>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56.25</a:t>
              </a:r>
              <a:endParaRPr b="1">
                <a:solidFill>
                  <a:schemeClr val="lt1"/>
                </a:solidFill>
                <a:latin typeface="Nunito"/>
                <a:ea typeface="Nunito"/>
                <a:cs typeface="Nunito"/>
                <a:sym typeface="Nuni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SCHEDULE</a:t>
            </a:r>
            <a:endParaRPr sz="1800"/>
          </a:p>
        </p:txBody>
      </p:sp>
      <p:cxnSp>
        <p:nvCxnSpPr>
          <p:cNvPr id="307" name="Google Shape;307;p26"/>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08" name="Google Shape;308;p26"/>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600"/>
              <a:t>PROBLEMS</a:t>
            </a:r>
            <a:endParaRPr sz="1600"/>
          </a:p>
        </p:txBody>
      </p:sp>
      <p:sp>
        <p:nvSpPr>
          <p:cNvPr id="309" name="Google Shape;309;p26"/>
          <p:cNvSpPr txBox="1">
            <a:spLocks noGrp="1"/>
          </p:cNvSpPr>
          <p:nvPr>
            <p:ph type="ctrTitle"/>
          </p:nvPr>
        </p:nvSpPr>
        <p:spPr>
          <a:xfrm>
            <a:off x="1588950" y="2136775"/>
            <a:ext cx="6280200" cy="575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Keeping up with the schedule and requirement changes</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Re-scheduling of tasks due to </a:t>
            </a:r>
            <a:r>
              <a:rPr lang="es" sz="1800">
                <a:solidFill>
                  <a:schemeClr val="dk1"/>
                </a:solidFill>
              </a:rPr>
              <a:t>unforeseen changes</a:t>
            </a:r>
            <a:endParaRPr sz="1800"/>
          </a:p>
          <a:p>
            <a:pPr marL="457200" lvl="0" indent="-342900" algn="l" rtl="0">
              <a:spcBef>
                <a:spcPts val="0"/>
              </a:spcBef>
              <a:spcAft>
                <a:spcPts val="0"/>
              </a:spcAft>
              <a:buSzPts val="1800"/>
              <a:buChar char="-"/>
            </a:pPr>
            <a:r>
              <a:rPr lang="es" sz="1800"/>
              <a:t>Inaccurate forum instructions</a:t>
            </a:r>
            <a:endParaRPr sz="1800"/>
          </a:p>
          <a:p>
            <a:pPr marL="457200" lvl="0" indent="-342900" algn="l" rtl="0">
              <a:spcBef>
                <a:spcPts val="0"/>
              </a:spcBef>
              <a:spcAft>
                <a:spcPts val="0"/>
              </a:spcAft>
              <a:buSzPts val="1800"/>
              <a:buChar char="-"/>
            </a:pPr>
            <a:r>
              <a:rPr lang="es" sz="1800"/>
              <a:t>Additional bid status functionality </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s" sz="1800"/>
              <a:t>Members inactive for periods of time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Difficulty estimating effort required for task scheduled</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Discrepancy between planned files and actual files created</a:t>
            </a: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45720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10" name="Google Shape;310;p26"/>
          <p:cNvSpPr/>
          <p:nvPr/>
        </p:nvSpPr>
        <p:spPr>
          <a:xfrm>
            <a:off x="1474225" y="26222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1474225" y="3178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1474225" y="4259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1474225" y="48429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474225" y="53859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a:blip r:embed="rId3">
            <a:alphaModFix/>
          </a:blip>
          <a:stretch>
            <a:fillRect/>
          </a:stretch>
        </p:blipFill>
        <p:spPr>
          <a:xfrm>
            <a:off x="1073350" y="199475"/>
            <a:ext cx="748450" cy="7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7"/>
          <p:cNvPicPr preferRelativeResize="0"/>
          <p:nvPr/>
        </p:nvPicPr>
        <p:blipFill rotWithShape="1">
          <a:blip r:embed="rId3">
            <a:alphaModFix/>
          </a:blip>
          <a:srcRect r="23768"/>
          <a:stretch/>
        </p:blipFill>
        <p:spPr>
          <a:xfrm>
            <a:off x="-2078525" y="0"/>
            <a:ext cx="6979425" cy="6906975"/>
          </a:xfrm>
          <a:prstGeom prst="rect">
            <a:avLst/>
          </a:prstGeom>
          <a:noFill/>
          <a:ln>
            <a:noFill/>
          </a:ln>
        </p:spPr>
      </p:pic>
      <p:sp>
        <p:nvSpPr>
          <p:cNvPr id="322" name="Google Shape;322;p27"/>
          <p:cNvSpPr/>
          <p:nvPr/>
        </p:nvSpPr>
        <p:spPr>
          <a:xfrm>
            <a:off x="3771900" y="2203500"/>
            <a:ext cx="2276400" cy="2451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a:spLocks noGrp="1"/>
          </p:cNvSpPr>
          <p:nvPr>
            <p:ph type="ctrTitle"/>
          </p:nvPr>
        </p:nvSpPr>
        <p:spPr>
          <a:xfrm>
            <a:off x="4824700" y="2929238"/>
            <a:ext cx="31146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BUG METRICS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28" title="Points scored"/>
          <p:cNvPicPr preferRelativeResize="0"/>
          <p:nvPr/>
        </p:nvPicPr>
        <p:blipFill>
          <a:blip r:embed="rId3">
            <a:alphaModFix/>
          </a:blip>
          <a:stretch>
            <a:fillRect/>
          </a:stretch>
        </p:blipFill>
        <p:spPr>
          <a:xfrm>
            <a:off x="2798950" y="105200"/>
            <a:ext cx="5409801" cy="4264333"/>
          </a:xfrm>
          <a:prstGeom prst="rect">
            <a:avLst/>
          </a:prstGeom>
          <a:noFill/>
          <a:ln>
            <a:noFill/>
          </a:ln>
        </p:spPr>
      </p:pic>
      <p:graphicFrame>
        <p:nvGraphicFramePr>
          <p:cNvPr id="330" name="Google Shape;330;p28"/>
          <p:cNvGraphicFramePr/>
          <p:nvPr/>
        </p:nvGraphicFramePr>
        <p:xfrm>
          <a:off x="964038" y="4230200"/>
          <a:ext cx="7137550" cy="2208175"/>
        </p:xfrm>
        <a:graphic>
          <a:graphicData uri="http://schemas.openxmlformats.org/drawingml/2006/table">
            <a:tbl>
              <a:tblPr>
                <a:noFill/>
                <a:tableStyleId>{56807307-B42F-4F63-8D16-B15AC7077B97}</a:tableStyleId>
              </a:tblPr>
              <a:tblGrid>
                <a:gridCol w="2273375">
                  <a:extLst>
                    <a:ext uri="{9D8B030D-6E8A-4147-A177-3AD203B41FA5}">
                      <a16:colId xmlns:a16="http://schemas.microsoft.com/office/drawing/2014/main" val="20000"/>
                    </a:ext>
                  </a:extLst>
                </a:gridCol>
                <a:gridCol w="1258750">
                  <a:extLst>
                    <a:ext uri="{9D8B030D-6E8A-4147-A177-3AD203B41FA5}">
                      <a16:colId xmlns:a16="http://schemas.microsoft.com/office/drawing/2014/main" val="20001"/>
                    </a:ext>
                  </a:extLst>
                </a:gridCol>
                <a:gridCol w="1233825">
                  <a:extLst>
                    <a:ext uri="{9D8B030D-6E8A-4147-A177-3AD203B41FA5}">
                      <a16:colId xmlns:a16="http://schemas.microsoft.com/office/drawing/2014/main" val="20002"/>
                    </a:ext>
                  </a:extLst>
                </a:gridCol>
                <a:gridCol w="1177075">
                  <a:extLst>
                    <a:ext uri="{9D8B030D-6E8A-4147-A177-3AD203B41FA5}">
                      <a16:colId xmlns:a16="http://schemas.microsoft.com/office/drawing/2014/main" val="20003"/>
                    </a:ext>
                  </a:extLst>
                </a:gridCol>
                <a:gridCol w="1194525">
                  <a:extLst>
                    <a:ext uri="{9D8B030D-6E8A-4147-A177-3AD203B41FA5}">
                      <a16:colId xmlns:a16="http://schemas.microsoft.com/office/drawing/2014/main" val="20004"/>
                    </a:ext>
                  </a:extLst>
                </a:gridCol>
              </a:tblGrid>
              <a:tr h="548875">
                <a:tc>
                  <a:txBody>
                    <a:bodyPr/>
                    <a:lstStyle/>
                    <a:p>
                      <a:pPr marL="0" lvl="0" indent="0" algn="ctr" rtl="0">
                        <a:spcBef>
                          <a:spcPts val="0"/>
                        </a:spcBef>
                        <a:spcAft>
                          <a:spcPts val="0"/>
                        </a:spcAft>
                        <a:buNone/>
                      </a:pP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1</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2</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3</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4</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8875">
                <a:tc>
                  <a:txBody>
                    <a:bodyPr/>
                    <a:lstStyle/>
                    <a:p>
                      <a:pPr marL="0" lvl="0" indent="0" algn="ctr" rtl="0">
                        <a:spcBef>
                          <a:spcPts val="0"/>
                        </a:spcBef>
                        <a:spcAft>
                          <a:spcPts val="0"/>
                        </a:spcAft>
                        <a:buNone/>
                      </a:pPr>
                      <a:r>
                        <a:rPr lang="es" sz="1900"/>
                        <a:t>Low Impact (1)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48875">
                <a:tc>
                  <a:txBody>
                    <a:bodyPr/>
                    <a:lstStyle/>
                    <a:p>
                      <a:pPr marL="0" lvl="0" indent="0" algn="ctr" rtl="0">
                        <a:spcBef>
                          <a:spcPts val="0"/>
                        </a:spcBef>
                        <a:spcAft>
                          <a:spcPts val="0"/>
                        </a:spcAft>
                        <a:buNone/>
                      </a:pPr>
                      <a:r>
                        <a:rPr lang="es" sz="1900"/>
                        <a:t>High Impact (5)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7</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8</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61550">
                <a:tc>
                  <a:txBody>
                    <a:bodyPr/>
                    <a:lstStyle/>
                    <a:p>
                      <a:pPr marL="0" lvl="0" indent="0" algn="ctr" rtl="0">
                        <a:spcBef>
                          <a:spcPts val="0"/>
                        </a:spcBef>
                        <a:spcAft>
                          <a:spcPts val="0"/>
                        </a:spcAft>
                        <a:buNone/>
                      </a:pPr>
                      <a:r>
                        <a:rPr lang="es" sz="1900"/>
                        <a:t>Critical Impact (10)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3</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bl>
          </a:graphicData>
        </a:graphic>
      </p:graphicFrame>
      <p:sp>
        <p:nvSpPr>
          <p:cNvPr id="331" name="Google Shape;331;p28"/>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32" name="Google Shape;332;p28"/>
          <p:cNvSpPr txBox="1"/>
          <p:nvPr/>
        </p:nvSpPr>
        <p:spPr>
          <a:xfrm>
            <a:off x="3775175" y="3683825"/>
            <a:ext cx="5748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1C4587"/>
                </a:solidFill>
                <a:latin typeface="Roboto"/>
                <a:ea typeface="Roboto"/>
                <a:cs typeface="Roboto"/>
                <a:sym typeface="Roboto"/>
              </a:rPr>
              <a:t>7</a:t>
            </a:r>
            <a:endParaRPr sz="1500">
              <a:solidFill>
                <a:srgbClr val="1C458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txBox="1">
            <a:spLocks noGrp="1"/>
          </p:cNvSpPr>
          <p:nvPr>
            <p:ph type="ctrTitle"/>
          </p:nvPr>
        </p:nvSpPr>
        <p:spPr>
          <a:xfrm>
            <a:off x="2113150" y="2938433"/>
            <a:ext cx="5400300" cy="2827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Consolidation of all bugs found</a:t>
            </a:r>
            <a:endParaRPr sz="1800"/>
          </a:p>
          <a:p>
            <a:pPr marL="457200" lvl="0" indent="-342900" algn="l" rtl="0">
              <a:spcBef>
                <a:spcPts val="0"/>
              </a:spcBef>
              <a:spcAft>
                <a:spcPts val="0"/>
              </a:spcAft>
              <a:buSzPts val="1800"/>
              <a:buChar char="-"/>
            </a:pPr>
            <a:r>
              <a:rPr lang="es" sz="1800"/>
              <a:t>Ensures all members are on the same page</a:t>
            </a:r>
            <a:endParaRPr sz="1800"/>
          </a:p>
          <a:p>
            <a:pPr marL="457200" lvl="0" indent="-342900" algn="l" rtl="0">
              <a:spcBef>
                <a:spcPts val="0"/>
              </a:spcBef>
              <a:spcAft>
                <a:spcPts val="0"/>
              </a:spcAft>
              <a:buSzPts val="1800"/>
              <a:buChar char="-"/>
            </a:pPr>
            <a:r>
              <a:rPr lang="es" sz="1800"/>
              <a:t>Facilitate the allocation of debugging tasks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layer of check for defective test cases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Identification of code segment throwing errors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Systematic solving of bugs (Critical -&gt; Low)</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39" name="Google Shape;339;p2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41" name="Google Shape;341;p2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42" name="Google Shape;342;p29"/>
          <p:cNvSpPr txBox="1">
            <a:spLocks noGrp="1"/>
          </p:cNvSpPr>
          <p:nvPr>
            <p:ph type="ctrTitle"/>
          </p:nvPr>
        </p:nvSpPr>
        <p:spPr>
          <a:xfrm>
            <a:off x="3753550" y="1938033"/>
            <a:ext cx="18594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FIXING PROBLEMS</a:t>
            </a:r>
            <a:endParaRPr sz="1800"/>
          </a:p>
        </p:txBody>
      </p:sp>
      <p:pic>
        <p:nvPicPr>
          <p:cNvPr id="343" name="Google Shape;343;p29"/>
          <p:cNvPicPr preferRelativeResize="0"/>
          <p:nvPr/>
        </p:nvPicPr>
        <p:blipFill>
          <a:blip r:embed="rId3">
            <a:alphaModFix/>
          </a:blip>
          <a:stretch>
            <a:fillRect/>
          </a:stretch>
        </p:blipFill>
        <p:spPr>
          <a:xfrm>
            <a:off x="1073350" y="152400"/>
            <a:ext cx="748451" cy="748451"/>
          </a:xfrm>
          <a:prstGeom prst="rect">
            <a:avLst/>
          </a:prstGeom>
          <a:noFill/>
          <a:ln>
            <a:noFill/>
          </a:ln>
        </p:spPr>
      </p:pic>
      <p:sp>
        <p:nvSpPr>
          <p:cNvPr id="344" name="Google Shape;344;p29"/>
          <p:cNvSpPr/>
          <p:nvPr/>
        </p:nvSpPr>
        <p:spPr>
          <a:xfrm>
            <a:off x="1884400" y="29384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1884400" y="4020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1884400" y="459641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1884400" y="51726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0"/>
          <p:cNvSpPr/>
          <p:nvPr/>
        </p:nvSpPr>
        <p:spPr>
          <a:xfrm>
            <a:off x="7741138"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989513"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237888"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42955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67790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rot="10800000" flipH="1">
            <a:off x="7568175" y="11663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txBox="1">
            <a:spLocks noGrp="1"/>
          </p:cNvSpPr>
          <p:nvPr>
            <p:ph type="ctrTitle" idx="6"/>
          </p:nvPr>
        </p:nvSpPr>
        <p:spPr>
          <a:xfrm>
            <a:off x="2173875" y="9293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TACKLING BUGS</a:t>
            </a:r>
            <a:endParaRPr sz="1800"/>
          </a:p>
        </p:txBody>
      </p:sp>
      <p:sp>
        <p:nvSpPr>
          <p:cNvPr id="360" name="Google Shape;360;p30"/>
          <p:cNvSpPr/>
          <p:nvPr/>
        </p:nvSpPr>
        <p:spPr>
          <a:xfrm rot="10800000" flipH="1">
            <a:off x="2027075"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txBox="1">
            <a:spLocks noGrp="1"/>
          </p:cNvSpPr>
          <p:nvPr>
            <p:ph type="ctrTitle"/>
          </p:nvPr>
        </p:nvSpPr>
        <p:spPr>
          <a:xfrm>
            <a:off x="2138084" y="3521256"/>
            <a:ext cx="1326000" cy="4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RELAYED TO PM</a:t>
            </a:r>
            <a:endParaRPr sz="1800"/>
          </a:p>
        </p:txBody>
      </p:sp>
      <p:sp>
        <p:nvSpPr>
          <p:cNvPr id="362" name="Google Shape;362;p30"/>
          <p:cNvSpPr/>
          <p:nvPr/>
        </p:nvSpPr>
        <p:spPr>
          <a:xfrm rot="10800000" flipH="1">
            <a:off x="379760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rot="10800000" flipH="1">
            <a:off x="5568150" y="3006967"/>
            <a:ext cx="15480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txBox="1">
            <a:spLocks noGrp="1"/>
          </p:cNvSpPr>
          <p:nvPr>
            <p:ph type="ctrTitle" idx="2"/>
          </p:nvPr>
        </p:nvSpPr>
        <p:spPr>
          <a:xfrm>
            <a:off x="3897204" y="35845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GROUP NOTIFIED</a:t>
            </a:r>
            <a:endParaRPr sz="1800"/>
          </a:p>
        </p:txBody>
      </p:sp>
      <p:sp>
        <p:nvSpPr>
          <p:cNvPr id="365" name="Google Shape;365;p30"/>
          <p:cNvSpPr txBox="1">
            <a:spLocks noGrp="1"/>
          </p:cNvSpPr>
          <p:nvPr>
            <p:ph type="ctrTitle" idx="3"/>
          </p:nvPr>
        </p:nvSpPr>
        <p:spPr>
          <a:xfrm>
            <a:off x="5529750" y="3584600"/>
            <a:ext cx="16248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DEBUGGING SESSION</a:t>
            </a:r>
            <a:endParaRPr sz="1800"/>
          </a:p>
        </p:txBody>
      </p:sp>
      <p:sp>
        <p:nvSpPr>
          <p:cNvPr id="366" name="Google Shape;366;p30"/>
          <p:cNvSpPr txBox="1"/>
          <p:nvPr/>
        </p:nvSpPr>
        <p:spPr>
          <a:xfrm>
            <a:off x="2088267" y="3902607"/>
            <a:ext cx="1402800" cy="8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PM arranges schedule </a:t>
            </a:r>
            <a:endParaRPr sz="1600">
              <a:latin typeface="Nunito Light"/>
              <a:ea typeface="Nunito Light"/>
              <a:cs typeface="Nunito Light"/>
              <a:sym typeface="Nunito Light"/>
            </a:endParaRPr>
          </a:p>
        </p:txBody>
      </p:sp>
      <p:sp>
        <p:nvSpPr>
          <p:cNvPr id="367" name="Google Shape;367;p30"/>
          <p:cNvSpPr txBox="1"/>
          <p:nvPr/>
        </p:nvSpPr>
        <p:spPr>
          <a:xfrm>
            <a:off x="3861975" y="3902600"/>
            <a:ext cx="14028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Separate debugging session allocated</a:t>
            </a:r>
            <a:endParaRPr sz="1600">
              <a:latin typeface="Nunito Light"/>
              <a:ea typeface="Nunito Light"/>
              <a:cs typeface="Nunito Light"/>
              <a:sym typeface="Nunito Light"/>
            </a:endParaRPr>
          </a:p>
        </p:txBody>
      </p:sp>
      <p:sp>
        <p:nvSpPr>
          <p:cNvPr id="368" name="Google Shape;368;p30"/>
          <p:cNvSpPr txBox="1"/>
          <p:nvPr/>
        </p:nvSpPr>
        <p:spPr>
          <a:xfrm>
            <a:off x="5702435" y="3900926"/>
            <a:ext cx="1256700" cy="6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Clarify code with other pp team if necessary</a:t>
            </a:r>
            <a:endParaRPr sz="1600">
              <a:latin typeface="Nunito Light"/>
              <a:ea typeface="Nunito Light"/>
              <a:cs typeface="Nunito Light"/>
              <a:sym typeface="Nunito Light"/>
            </a:endParaRPr>
          </a:p>
        </p:txBody>
      </p:sp>
      <p:sp>
        <p:nvSpPr>
          <p:cNvPr id="369" name="Google Shape;369;p30"/>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70" name="Google Shape;370;p30"/>
          <p:cNvSpPr/>
          <p:nvPr/>
        </p:nvSpPr>
        <p:spPr>
          <a:xfrm rot="10800000" flipH="1">
            <a:off x="2565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71" name="Google Shape;371;p30"/>
          <p:cNvSpPr txBox="1">
            <a:spLocks noGrp="1"/>
          </p:cNvSpPr>
          <p:nvPr>
            <p:ph type="ctrTitle" idx="2"/>
          </p:nvPr>
        </p:nvSpPr>
        <p:spPr>
          <a:xfrm>
            <a:off x="356155" y="35843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FINDING BUGS </a:t>
            </a:r>
            <a:endParaRPr sz="1800"/>
          </a:p>
        </p:txBody>
      </p:sp>
      <p:sp>
        <p:nvSpPr>
          <p:cNvPr id="372" name="Google Shape;372;p30"/>
          <p:cNvSpPr txBox="1"/>
          <p:nvPr/>
        </p:nvSpPr>
        <p:spPr>
          <a:xfrm>
            <a:off x="279350" y="3880167"/>
            <a:ext cx="1525200" cy="14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Discovery of bugs during testing, </a:t>
            </a:r>
            <a:endParaRPr sz="1600">
              <a:latin typeface="Nunito Light"/>
              <a:ea typeface="Nunito Light"/>
              <a:cs typeface="Nunito Light"/>
              <a:sym typeface="Nunito Light"/>
            </a:endParaRPr>
          </a:p>
          <a:p>
            <a:pPr marL="0" lvl="0" indent="0" algn="ctr" rtl="0">
              <a:spcBef>
                <a:spcPts val="0"/>
              </a:spcBef>
              <a:spcAft>
                <a:spcPts val="0"/>
              </a:spcAft>
              <a:buNone/>
            </a:pPr>
            <a:r>
              <a:rPr lang="es" sz="1600">
                <a:latin typeface="Nunito Light"/>
                <a:ea typeface="Nunito Light"/>
                <a:cs typeface="Nunito Light"/>
                <a:sym typeface="Nunito Light"/>
              </a:rPr>
              <a:t>Bug Metric updated</a:t>
            </a:r>
            <a:endParaRPr sz="1600">
              <a:latin typeface="Nunito Light"/>
              <a:ea typeface="Nunito Light"/>
              <a:cs typeface="Nunito Light"/>
              <a:sym typeface="Nunito Light"/>
            </a:endParaRPr>
          </a:p>
        </p:txBody>
      </p:sp>
      <p:sp>
        <p:nvSpPr>
          <p:cNvPr id="373" name="Google Shape;373;p30"/>
          <p:cNvSpPr/>
          <p:nvPr/>
        </p:nvSpPr>
        <p:spPr>
          <a:xfrm rot="10800000" flipH="1">
            <a:off x="73622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txBox="1">
            <a:spLocks noGrp="1"/>
          </p:cNvSpPr>
          <p:nvPr>
            <p:ph type="ctrTitle" idx="2"/>
          </p:nvPr>
        </p:nvSpPr>
        <p:spPr>
          <a:xfrm>
            <a:off x="7361500" y="3584600"/>
            <a:ext cx="15252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RESOLVING OF BUGS</a:t>
            </a:r>
            <a:endParaRPr sz="1800"/>
          </a:p>
        </p:txBody>
      </p:sp>
      <p:sp>
        <p:nvSpPr>
          <p:cNvPr id="375" name="Google Shape;375;p30"/>
          <p:cNvSpPr txBox="1"/>
          <p:nvPr/>
        </p:nvSpPr>
        <p:spPr>
          <a:xfrm>
            <a:off x="7503149" y="3902600"/>
            <a:ext cx="12567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Bug Metric updated, group &amp; PM notified</a:t>
            </a:r>
            <a:endParaRPr sz="1600">
              <a:latin typeface="Nunito Light"/>
              <a:ea typeface="Nunito Light"/>
              <a:cs typeface="Nunito Light"/>
              <a:sym typeface="Nunito Light"/>
            </a:endParaRPr>
          </a:p>
        </p:txBody>
      </p:sp>
      <p:pic>
        <p:nvPicPr>
          <p:cNvPr id="376" name="Google Shape;376;p30"/>
          <p:cNvPicPr preferRelativeResize="0"/>
          <p:nvPr/>
        </p:nvPicPr>
        <p:blipFill>
          <a:blip r:embed="rId3">
            <a:alphaModFix/>
          </a:blip>
          <a:stretch>
            <a:fillRect/>
          </a:stretch>
        </p:blipFill>
        <p:spPr>
          <a:xfrm>
            <a:off x="822975" y="2191483"/>
            <a:ext cx="392400" cy="392400"/>
          </a:xfrm>
          <a:prstGeom prst="rect">
            <a:avLst/>
          </a:prstGeom>
          <a:noFill/>
          <a:ln>
            <a:noFill/>
          </a:ln>
        </p:spPr>
      </p:pic>
      <p:pic>
        <p:nvPicPr>
          <p:cNvPr id="377" name="Google Shape;377;p30"/>
          <p:cNvPicPr preferRelativeResize="0"/>
          <p:nvPr/>
        </p:nvPicPr>
        <p:blipFill>
          <a:blip r:embed="rId4">
            <a:alphaModFix/>
          </a:blip>
          <a:stretch>
            <a:fillRect/>
          </a:stretch>
        </p:blipFill>
        <p:spPr>
          <a:xfrm>
            <a:off x="2580575" y="2185567"/>
            <a:ext cx="392400" cy="392400"/>
          </a:xfrm>
          <a:prstGeom prst="rect">
            <a:avLst/>
          </a:prstGeom>
          <a:noFill/>
          <a:ln>
            <a:noFill/>
          </a:ln>
        </p:spPr>
      </p:pic>
      <p:pic>
        <p:nvPicPr>
          <p:cNvPr id="378" name="Google Shape;378;p30"/>
          <p:cNvPicPr preferRelativeResize="0"/>
          <p:nvPr/>
        </p:nvPicPr>
        <p:blipFill>
          <a:blip r:embed="rId5">
            <a:alphaModFix/>
          </a:blip>
          <a:stretch>
            <a:fillRect/>
          </a:stretch>
        </p:blipFill>
        <p:spPr>
          <a:xfrm>
            <a:off x="6134563" y="2217150"/>
            <a:ext cx="392400" cy="392400"/>
          </a:xfrm>
          <a:prstGeom prst="rect">
            <a:avLst/>
          </a:prstGeom>
          <a:noFill/>
          <a:ln>
            <a:noFill/>
          </a:ln>
        </p:spPr>
      </p:pic>
      <p:pic>
        <p:nvPicPr>
          <p:cNvPr id="379" name="Google Shape;379;p30"/>
          <p:cNvPicPr preferRelativeResize="0"/>
          <p:nvPr/>
        </p:nvPicPr>
        <p:blipFill>
          <a:blip r:embed="rId6">
            <a:alphaModFix/>
          </a:blip>
          <a:stretch>
            <a:fillRect/>
          </a:stretch>
        </p:blipFill>
        <p:spPr>
          <a:xfrm flipH="1">
            <a:off x="4382926" y="2217142"/>
            <a:ext cx="392400" cy="392400"/>
          </a:xfrm>
          <a:prstGeom prst="rect">
            <a:avLst/>
          </a:prstGeom>
          <a:noFill/>
          <a:ln>
            <a:noFill/>
          </a:ln>
        </p:spPr>
      </p:pic>
      <p:pic>
        <p:nvPicPr>
          <p:cNvPr id="380" name="Google Shape;380;p30"/>
          <p:cNvPicPr preferRelativeResize="0"/>
          <p:nvPr/>
        </p:nvPicPr>
        <p:blipFill>
          <a:blip r:embed="rId7">
            <a:alphaModFix/>
          </a:blip>
          <a:stretch>
            <a:fillRect/>
          </a:stretch>
        </p:blipFill>
        <p:spPr>
          <a:xfrm>
            <a:off x="7886200" y="2217150"/>
            <a:ext cx="392399" cy="39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88" name="Google Shape;388;p3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89" name="Google Shape;389;p3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CHALLENGES</a:t>
            </a:r>
            <a:endParaRPr sz="1800"/>
          </a:p>
        </p:txBody>
      </p:sp>
      <p:pic>
        <p:nvPicPr>
          <p:cNvPr id="390" name="Google Shape;390;p31"/>
          <p:cNvPicPr preferRelativeResize="0"/>
          <p:nvPr/>
        </p:nvPicPr>
        <p:blipFill>
          <a:blip r:embed="rId3">
            <a:alphaModFix/>
          </a:blip>
          <a:stretch>
            <a:fillRect/>
          </a:stretch>
        </p:blipFill>
        <p:spPr>
          <a:xfrm>
            <a:off x="1073350" y="146950"/>
            <a:ext cx="748450" cy="748450"/>
          </a:xfrm>
          <a:prstGeom prst="rect">
            <a:avLst/>
          </a:prstGeom>
          <a:noFill/>
          <a:ln>
            <a:noFill/>
          </a:ln>
        </p:spPr>
      </p:pic>
      <p:sp>
        <p:nvSpPr>
          <p:cNvPr id="391" name="Google Shape;391;p31"/>
          <p:cNvSpPr txBox="1"/>
          <p:nvPr/>
        </p:nvSpPr>
        <p:spPr>
          <a:xfrm>
            <a:off x="1433750" y="2515733"/>
            <a:ext cx="2952000" cy="3672300"/>
          </a:xfrm>
          <a:prstGeom prst="rect">
            <a:avLst/>
          </a:prstGeom>
          <a:solidFill>
            <a:srgbClr val="F4CCCC"/>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Unclear bug description in bug metric</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Difficult to identify and debug errors in deployed app ...HTTP 500 error</a:t>
            </a:r>
            <a:endParaRPr sz="1800">
              <a:latin typeface="Nunito Light"/>
              <a:ea typeface="Nunito Light"/>
              <a:cs typeface="Nunito Light"/>
              <a:sym typeface="Nunito Light"/>
            </a:endParaRPr>
          </a:p>
          <a:p>
            <a:pPr marL="45720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Debugging team unsure of how to resolve code with bug</a:t>
            </a:r>
            <a:endParaRPr sz="1800">
              <a:latin typeface="Nunito Light"/>
              <a:ea typeface="Nunito Light"/>
              <a:cs typeface="Nunito Light"/>
              <a:sym typeface="Nunito Light"/>
            </a:endParaRPr>
          </a:p>
        </p:txBody>
      </p:sp>
      <p:sp>
        <p:nvSpPr>
          <p:cNvPr id="392" name="Google Shape;392;p31"/>
          <p:cNvSpPr txBox="1"/>
          <p:nvPr/>
        </p:nvSpPr>
        <p:spPr>
          <a:xfrm>
            <a:off x="4695050" y="2515733"/>
            <a:ext cx="2952000" cy="3672300"/>
          </a:xfrm>
          <a:prstGeom prst="rect">
            <a:avLst/>
          </a:prstGeom>
          <a:solidFill>
            <a:srgbClr val="D9EAD3"/>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Inform and consult group for consistent description</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Retrieve server error log and find solutions on Google</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Clarify the code with the other pp team and request help if necessary</a:t>
            </a:r>
            <a:endParaRPr sz="1800">
              <a:latin typeface="Nunito Light"/>
              <a:ea typeface="Nunito Light"/>
              <a:cs typeface="Nunito Light"/>
              <a:sym typeface="Nunito Light"/>
            </a:endParaRPr>
          </a:p>
        </p:txBody>
      </p:sp>
      <p:pic>
        <p:nvPicPr>
          <p:cNvPr id="393" name="Google Shape;393;p31"/>
          <p:cNvPicPr preferRelativeResize="0"/>
          <p:nvPr/>
        </p:nvPicPr>
        <p:blipFill>
          <a:blip r:embed="rId4">
            <a:alphaModFix/>
          </a:blip>
          <a:stretch>
            <a:fillRect/>
          </a:stretch>
        </p:blipFill>
        <p:spPr>
          <a:xfrm>
            <a:off x="567575" y="1713183"/>
            <a:ext cx="605875" cy="605875"/>
          </a:xfrm>
          <a:prstGeom prst="rect">
            <a:avLst/>
          </a:prstGeom>
          <a:noFill/>
          <a:ln>
            <a:noFill/>
          </a:ln>
        </p:spPr>
      </p:pic>
      <p:pic>
        <p:nvPicPr>
          <p:cNvPr id="394" name="Google Shape;394;p31"/>
          <p:cNvPicPr preferRelativeResize="0"/>
          <p:nvPr/>
        </p:nvPicPr>
        <p:blipFill>
          <a:blip r:embed="rId5">
            <a:alphaModFix/>
          </a:blip>
          <a:stretch>
            <a:fillRect/>
          </a:stretch>
        </p:blipFill>
        <p:spPr>
          <a:xfrm>
            <a:off x="7970538" y="1713183"/>
            <a:ext cx="605875" cy="60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p:nvPr/>
        </p:nvSpPr>
        <p:spPr>
          <a:xfrm>
            <a:off x="3788225" y="2281100"/>
            <a:ext cx="2276400" cy="22959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401" name="Google Shape;401;p32"/>
          <p:cNvSpPr txBox="1">
            <a:spLocks noGrp="1"/>
          </p:cNvSpPr>
          <p:nvPr>
            <p:ph type="ctrTitle"/>
          </p:nvPr>
        </p:nvSpPr>
        <p:spPr>
          <a:xfrm>
            <a:off x="4824700" y="2904800"/>
            <a:ext cx="34347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USAGE OF GIT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p:nvPr/>
        </p:nvSpPr>
        <p:spPr>
          <a:xfrm rot="10800000" flipH="1">
            <a:off x="7674800" y="10592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 name="Google Shape;408;p3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09" name="Google Shape;409;p3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10" name="Google Shape;410;p33"/>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11" name="Google Shape;411;p33"/>
          <p:cNvSpPr txBox="1">
            <a:spLocks noGrp="1"/>
          </p:cNvSpPr>
          <p:nvPr>
            <p:ph type="ctrTitle"/>
          </p:nvPr>
        </p:nvSpPr>
        <p:spPr>
          <a:xfrm>
            <a:off x="802963" y="1853300"/>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Ling</a:t>
            </a:r>
            <a:endParaRPr sz="2000" b="1">
              <a:latin typeface="Nunito"/>
              <a:ea typeface="Nunito"/>
              <a:cs typeface="Nunito"/>
              <a:sym typeface="Nunito"/>
            </a:endParaRPr>
          </a:p>
        </p:txBody>
      </p:sp>
      <p:pic>
        <p:nvPicPr>
          <p:cNvPr id="412" name="Google Shape;412;p33"/>
          <p:cNvPicPr preferRelativeResize="0"/>
          <p:nvPr/>
        </p:nvPicPr>
        <p:blipFill>
          <a:blip r:embed="rId3">
            <a:alphaModFix/>
          </a:blip>
          <a:stretch>
            <a:fillRect/>
          </a:stretch>
        </p:blipFill>
        <p:spPr>
          <a:xfrm>
            <a:off x="136488" y="2375550"/>
            <a:ext cx="3097875" cy="1321875"/>
          </a:xfrm>
          <a:prstGeom prst="rect">
            <a:avLst/>
          </a:prstGeom>
          <a:noFill/>
          <a:ln w="9525" cap="flat" cmpd="sng">
            <a:solidFill>
              <a:srgbClr val="000000"/>
            </a:solidFill>
            <a:prstDash val="solid"/>
            <a:round/>
            <a:headEnd type="none" w="sm" len="sm"/>
            <a:tailEnd type="none" w="sm" len="sm"/>
          </a:ln>
        </p:spPr>
      </p:pic>
      <p:sp>
        <p:nvSpPr>
          <p:cNvPr id="413" name="Google Shape;413;p33"/>
          <p:cNvSpPr txBox="1">
            <a:spLocks noGrp="1"/>
          </p:cNvSpPr>
          <p:nvPr>
            <p:ph type="ctrTitle"/>
          </p:nvPr>
        </p:nvSpPr>
        <p:spPr>
          <a:xfrm>
            <a:off x="3874938" y="185231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Chen</a:t>
            </a:r>
            <a:endParaRPr sz="2000" b="1">
              <a:latin typeface="Nunito"/>
              <a:ea typeface="Nunito"/>
              <a:cs typeface="Nunito"/>
              <a:sym typeface="Nunito"/>
            </a:endParaRPr>
          </a:p>
        </p:txBody>
      </p:sp>
      <p:sp>
        <p:nvSpPr>
          <p:cNvPr id="414" name="Google Shape;414;p33"/>
          <p:cNvSpPr txBox="1">
            <a:spLocks noGrp="1"/>
          </p:cNvSpPr>
          <p:nvPr>
            <p:ph type="ctrTitle"/>
          </p:nvPr>
        </p:nvSpPr>
        <p:spPr>
          <a:xfrm>
            <a:off x="2234050"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Shermin</a:t>
            </a:r>
            <a:endParaRPr sz="2000" b="1">
              <a:latin typeface="Nunito"/>
              <a:ea typeface="Nunito"/>
              <a:cs typeface="Nunito"/>
              <a:sym typeface="Nunito"/>
            </a:endParaRPr>
          </a:p>
        </p:txBody>
      </p:sp>
      <p:sp>
        <p:nvSpPr>
          <p:cNvPr id="415" name="Google Shape;415;p33"/>
          <p:cNvSpPr txBox="1">
            <a:spLocks noGrp="1"/>
          </p:cNvSpPr>
          <p:nvPr>
            <p:ph type="ctrTitle"/>
          </p:nvPr>
        </p:nvSpPr>
        <p:spPr>
          <a:xfrm>
            <a:off x="5557038"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Jia Yu</a:t>
            </a:r>
            <a:endParaRPr sz="2000" b="1">
              <a:latin typeface="Nunito"/>
              <a:ea typeface="Nunito"/>
              <a:cs typeface="Nunito"/>
              <a:sym typeface="Nunito"/>
            </a:endParaRPr>
          </a:p>
        </p:txBody>
      </p:sp>
      <p:sp>
        <p:nvSpPr>
          <p:cNvPr id="416" name="Google Shape;416;p33"/>
          <p:cNvSpPr txBox="1">
            <a:spLocks noGrp="1"/>
          </p:cNvSpPr>
          <p:nvPr>
            <p:ph type="ctrTitle"/>
          </p:nvPr>
        </p:nvSpPr>
        <p:spPr>
          <a:xfrm>
            <a:off x="6761513" y="18087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Geralyn</a:t>
            </a:r>
            <a:endParaRPr sz="2000" b="1">
              <a:latin typeface="Nunito"/>
              <a:ea typeface="Nunito"/>
              <a:cs typeface="Nunito"/>
              <a:sym typeface="Nunito"/>
            </a:endParaRPr>
          </a:p>
        </p:txBody>
      </p:sp>
      <p:pic>
        <p:nvPicPr>
          <p:cNvPr id="417" name="Google Shape;417;p33"/>
          <p:cNvPicPr preferRelativeResize="0"/>
          <p:nvPr/>
        </p:nvPicPr>
        <p:blipFill rotWithShape="1">
          <a:blip r:embed="rId4">
            <a:alphaModFix/>
          </a:blip>
          <a:srcRect r="3456"/>
          <a:stretch/>
        </p:blipFill>
        <p:spPr>
          <a:xfrm>
            <a:off x="3438747" y="2375539"/>
            <a:ext cx="2747080" cy="1321894"/>
          </a:xfrm>
          <a:prstGeom prst="rect">
            <a:avLst/>
          </a:prstGeom>
          <a:noFill/>
          <a:ln w="9525" cap="flat" cmpd="sng">
            <a:solidFill>
              <a:srgbClr val="000000"/>
            </a:solidFill>
            <a:prstDash val="solid"/>
            <a:round/>
            <a:headEnd type="none" w="sm" len="sm"/>
            <a:tailEnd type="none" w="sm" len="sm"/>
          </a:ln>
        </p:spPr>
      </p:pic>
      <p:pic>
        <p:nvPicPr>
          <p:cNvPr id="418" name="Google Shape;418;p33"/>
          <p:cNvPicPr preferRelativeResize="0"/>
          <p:nvPr/>
        </p:nvPicPr>
        <p:blipFill rotWithShape="1">
          <a:blip r:embed="rId5">
            <a:alphaModFix/>
          </a:blip>
          <a:srcRect l="3118" r="3501"/>
          <a:stretch/>
        </p:blipFill>
        <p:spPr>
          <a:xfrm>
            <a:off x="1733625" y="4480723"/>
            <a:ext cx="2723138" cy="1435993"/>
          </a:xfrm>
          <a:prstGeom prst="rect">
            <a:avLst/>
          </a:prstGeom>
          <a:noFill/>
          <a:ln w="9525" cap="flat" cmpd="sng">
            <a:solidFill>
              <a:srgbClr val="000000"/>
            </a:solidFill>
            <a:prstDash val="solid"/>
            <a:round/>
            <a:headEnd type="none" w="sm" len="sm"/>
            <a:tailEnd type="none" w="sm" len="sm"/>
          </a:ln>
        </p:spPr>
      </p:pic>
      <p:pic>
        <p:nvPicPr>
          <p:cNvPr id="419" name="Google Shape;419;p33"/>
          <p:cNvPicPr preferRelativeResize="0"/>
          <p:nvPr/>
        </p:nvPicPr>
        <p:blipFill rotWithShape="1">
          <a:blip r:embed="rId6">
            <a:alphaModFix/>
          </a:blip>
          <a:srcRect r="2553"/>
          <a:stretch/>
        </p:blipFill>
        <p:spPr>
          <a:xfrm>
            <a:off x="4945468" y="4480734"/>
            <a:ext cx="2945470" cy="1435982"/>
          </a:xfrm>
          <a:prstGeom prst="rect">
            <a:avLst/>
          </a:prstGeom>
          <a:noFill/>
          <a:ln w="9525" cap="flat" cmpd="sng">
            <a:solidFill>
              <a:srgbClr val="000000"/>
            </a:solidFill>
            <a:prstDash val="solid"/>
            <a:round/>
            <a:headEnd type="none" w="sm" len="sm"/>
            <a:tailEnd type="none" w="sm" len="sm"/>
          </a:ln>
        </p:spPr>
      </p:pic>
      <p:pic>
        <p:nvPicPr>
          <p:cNvPr id="420" name="Google Shape;420;p33"/>
          <p:cNvPicPr preferRelativeResize="0"/>
          <p:nvPr/>
        </p:nvPicPr>
        <p:blipFill rotWithShape="1">
          <a:blip r:embed="rId7">
            <a:alphaModFix/>
          </a:blip>
          <a:srcRect l="3341" r="3842"/>
          <a:stretch/>
        </p:blipFill>
        <p:spPr>
          <a:xfrm>
            <a:off x="6390205" y="2375540"/>
            <a:ext cx="2617307" cy="1321893"/>
          </a:xfrm>
          <a:prstGeom prst="rect">
            <a:avLst/>
          </a:prstGeom>
          <a:noFill/>
          <a:ln w="9525" cap="flat" cmpd="sng">
            <a:solidFill>
              <a:srgbClr val="000000"/>
            </a:solidFill>
            <a:prstDash val="solid"/>
            <a:round/>
            <a:headEnd type="none" w="sm" len="sm"/>
            <a:tailEnd type="none" w="sm" len="sm"/>
          </a:ln>
        </p:spPr>
      </p:pic>
      <p:sp>
        <p:nvSpPr>
          <p:cNvPr id="421" name="Google Shape;421;p33"/>
          <p:cNvSpPr txBox="1">
            <a:spLocks noGrp="1"/>
          </p:cNvSpPr>
          <p:nvPr>
            <p:ph type="ctrTitle"/>
          </p:nvPr>
        </p:nvSpPr>
        <p:spPr>
          <a:xfrm>
            <a:off x="5837600" y="759500"/>
            <a:ext cx="2723100" cy="52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CONSISTENT USAGE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5"/>
        <p:cNvGrpSpPr/>
        <p:nvPr/>
      </p:nvGrpSpPr>
      <p:grpSpPr>
        <a:xfrm>
          <a:off x="0" y="0"/>
          <a:ext cx="0" cy="0"/>
          <a:chOff x="0" y="0"/>
          <a:chExt cx="0" cy="0"/>
        </a:xfrm>
      </p:grpSpPr>
      <p:sp>
        <p:nvSpPr>
          <p:cNvPr id="76" name="Google Shape;76;p16"/>
          <p:cNvSpPr/>
          <p:nvPr/>
        </p:nvSpPr>
        <p:spPr>
          <a:xfrm>
            <a:off x="1712525" y="296731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ctrTitle"/>
          </p:nvPr>
        </p:nvSpPr>
        <p:spPr>
          <a:xfrm>
            <a:off x="890850" y="2725933"/>
            <a:ext cx="19581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SCHEDULE</a:t>
            </a:r>
            <a:endParaRPr sz="1800"/>
          </a:p>
        </p:txBody>
      </p:sp>
      <p:sp>
        <p:nvSpPr>
          <p:cNvPr id="78" name="Google Shape;78;p16"/>
          <p:cNvSpPr/>
          <p:nvPr/>
        </p:nvSpPr>
        <p:spPr>
          <a:xfrm>
            <a:off x="3401600" y="434686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5074275" y="2949933"/>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idx="5"/>
          </p:nvPr>
        </p:nvSpPr>
        <p:spPr>
          <a:xfrm>
            <a:off x="3198999"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81" name="Google Shape;81;p16"/>
          <p:cNvSpPr txBox="1">
            <a:spLocks noGrp="1"/>
          </p:cNvSpPr>
          <p:nvPr>
            <p:ph type="ctrTitle" idx="2"/>
          </p:nvPr>
        </p:nvSpPr>
        <p:spPr>
          <a:xfrm>
            <a:off x="25984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BUG METRIC</a:t>
            </a:r>
            <a:endParaRPr sz="1800"/>
          </a:p>
        </p:txBody>
      </p:sp>
      <p:sp>
        <p:nvSpPr>
          <p:cNvPr id="82" name="Google Shape;82;p16"/>
          <p:cNvSpPr txBox="1">
            <a:spLocks noGrp="1"/>
          </p:cNvSpPr>
          <p:nvPr>
            <p:ph type="title" idx="6"/>
          </p:nvPr>
        </p:nvSpPr>
        <p:spPr>
          <a:xfrm>
            <a:off x="4987573" y="2280050"/>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83" name="Google Shape;83;p16"/>
          <p:cNvSpPr/>
          <p:nvPr/>
        </p:nvSpPr>
        <p:spPr>
          <a:xfrm>
            <a:off x="6978925" y="4346867"/>
            <a:ext cx="10266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a:spLocks noGrp="1"/>
          </p:cNvSpPr>
          <p:nvPr>
            <p:ph type="ctrTitle" idx="3"/>
          </p:nvPr>
        </p:nvSpPr>
        <p:spPr>
          <a:xfrm>
            <a:off x="4151175" y="2725925"/>
            <a:ext cx="18090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USAGE OF GIT</a:t>
            </a:r>
            <a:endParaRPr sz="1800"/>
          </a:p>
        </p:txBody>
      </p:sp>
      <p:sp>
        <p:nvSpPr>
          <p:cNvPr id="85" name="Google Shape;85;p16"/>
          <p:cNvSpPr txBox="1">
            <a:spLocks noGrp="1"/>
          </p:cNvSpPr>
          <p:nvPr>
            <p:ph type="title" idx="7"/>
          </p:nvPr>
        </p:nvSpPr>
        <p:spPr>
          <a:xfrm>
            <a:off x="6910651"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86" name="Google Shape;86;p16"/>
          <p:cNvSpPr txBox="1">
            <a:spLocks noGrp="1"/>
          </p:cNvSpPr>
          <p:nvPr>
            <p:ph type="ctrTitle" idx="4"/>
          </p:nvPr>
        </p:nvSpPr>
        <p:spPr>
          <a:xfrm>
            <a:off x="62832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TAKEAWAYS</a:t>
            </a:r>
            <a:endParaRPr sz="1800"/>
          </a:p>
        </p:txBody>
      </p:sp>
      <p:sp>
        <p:nvSpPr>
          <p:cNvPr id="87" name="Google Shape;87;p16"/>
          <p:cNvSpPr txBox="1">
            <a:spLocks noGrp="1"/>
          </p:cNvSpPr>
          <p:nvPr>
            <p:ph type="title" idx="5"/>
          </p:nvPr>
        </p:nvSpPr>
        <p:spPr>
          <a:xfrm>
            <a:off x="1625813" y="22800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cxnSp>
        <p:nvCxnSpPr>
          <p:cNvPr id="88" name="Google Shape;88;p16"/>
          <p:cNvCxnSpPr/>
          <p:nvPr/>
        </p:nvCxnSpPr>
        <p:spPr>
          <a:xfrm>
            <a:off x="1085950" y="1902800"/>
            <a:ext cx="7258200" cy="0"/>
          </a:xfrm>
          <a:prstGeom prst="straightConnector1">
            <a:avLst/>
          </a:prstGeom>
          <a:noFill/>
          <a:ln w="19050" cap="flat" cmpd="sng">
            <a:solidFill>
              <a:srgbClr val="FFD966"/>
            </a:solidFill>
            <a:prstDash val="solid"/>
            <a:round/>
            <a:headEnd type="none" w="med" len="med"/>
            <a:tailEnd type="none" w="med" len="med"/>
          </a:ln>
        </p:spPr>
      </p:cxnSp>
      <p:cxnSp>
        <p:nvCxnSpPr>
          <p:cNvPr id="89" name="Google Shape;89;p16"/>
          <p:cNvCxnSpPr/>
          <p:nvPr/>
        </p:nvCxnSpPr>
        <p:spPr>
          <a:xfrm>
            <a:off x="1043250" y="5057867"/>
            <a:ext cx="7258200" cy="0"/>
          </a:xfrm>
          <a:prstGeom prst="straightConnector1">
            <a:avLst/>
          </a:prstGeom>
          <a:noFill/>
          <a:ln w="19050" cap="flat" cmpd="sng">
            <a:solidFill>
              <a:srgbClr val="FFD966"/>
            </a:solidFill>
            <a:prstDash val="solid"/>
            <a:round/>
            <a:headEnd type="none" w="med" len="med"/>
            <a:tailEnd type="none" w="med" len="med"/>
          </a:ln>
        </p:spPr>
      </p:cxnSp>
      <p:sp>
        <p:nvSpPr>
          <p:cNvPr id="90" name="Google Shape;90;p16"/>
          <p:cNvSpPr txBox="1">
            <a:spLocks noGrp="1"/>
          </p:cNvSpPr>
          <p:nvPr>
            <p:ph type="ctrTitle"/>
          </p:nvPr>
        </p:nvSpPr>
        <p:spPr>
          <a:xfrm>
            <a:off x="717775" y="224275"/>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CONTENTS</a:t>
            </a:r>
            <a:endParaRPr sz="1800">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3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29" name="Google Shape;429;p3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30" name="Google Shape;430;p34"/>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grpSp>
        <p:nvGrpSpPr>
          <p:cNvPr id="431" name="Google Shape;431;p34"/>
          <p:cNvGrpSpPr/>
          <p:nvPr/>
        </p:nvGrpSpPr>
        <p:grpSpPr>
          <a:xfrm>
            <a:off x="1372185" y="1537155"/>
            <a:ext cx="6399628" cy="4886085"/>
            <a:chOff x="614020" y="1178872"/>
            <a:chExt cx="3314324" cy="2434158"/>
          </a:xfrm>
        </p:grpSpPr>
        <p:pic>
          <p:nvPicPr>
            <p:cNvPr id="432" name="Google Shape;432;p34"/>
            <p:cNvPicPr preferRelativeResize="0"/>
            <p:nvPr/>
          </p:nvPicPr>
          <p:blipFill rotWithShape="1">
            <a:blip r:embed="rId3">
              <a:alphaModFix/>
            </a:blip>
            <a:srcRect r="35909" b="3567"/>
            <a:stretch/>
          </p:blipFill>
          <p:spPr>
            <a:xfrm>
              <a:off x="614020" y="1178872"/>
              <a:ext cx="3314324" cy="2434158"/>
            </a:xfrm>
            <a:prstGeom prst="rect">
              <a:avLst/>
            </a:prstGeom>
            <a:noFill/>
            <a:ln w="9525" cap="flat" cmpd="sng">
              <a:solidFill>
                <a:srgbClr val="000000"/>
              </a:solidFill>
              <a:prstDash val="solid"/>
              <a:round/>
              <a:headEnd type="none" w="sm" len="sm"/>
              <a:tailEnd type="none" w="sm" len="sm"/>
            </a:ln>
          </p:spPr>
        </p:pic>
        <p:sp>
          <p:nvSpPr>
            <p:cNvPr id="433" name="Google Shape;433;p34"/>
            <p:cNvSpPr/>
            <p:nvPr/>
          </p:nvSpPr>
          <p:spPr>
            <a:xfrm>
              <a:off x="667681" y="1500805"/>
              <a:ext cx="3207000" cy="52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4"/>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 name="Google Shape;441;p3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42" name="Google Shape;442;p3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35"/>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pic>
        <p:nvPicPr>
          <p:cNvPr id="444" name="Google Shape;444;p35"/>
          <p:cNvPicPr preferRelativeResize="0"/>
          <p:nvPr/>
        </p:nvPicPr>
        <p:blipFill rotWithShape="1">
          <a:blip r:embed="rId3">
            <a:alphaModFix/>
          </a:blip>
          <a:srcRect r="2893"/>
          <a:stretch/>
        </p:blipFill>
        <p:spPr>
          <a:xfrm>
            <a:off x="1431900" y="1556400"/>
            <a:ext cx="6280200" cy="4917858"/>
          </a:xfrm>
          <a:prstGeom prst="rect">
            <a:avLst/>
          </a:prstGeom>
          <a:noFill/>
          <a:ln w="9525" cap="flat" cmpd="sng">
            <a:solidFill>
              <a:schemeClr val="dk2"/>
            </a:solidFill>
            <a:prstDash val="solid"/>
            <a:round/>
            <a:headEnd type="none" w="sm" len="sm"/>
            <a:tailEnd type="none" w="sm" len="sm"/>
          </a:ln>
        </p:spPr>
      </p:pic>
      <p:sp>
        <p:nvSpPr>
          <p:cNvPr id="445" name="Google Shape;445;p3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46" name="Google Shape;446;p35"/>
          <p:cNvSpPr/>
          <p:nvPr/>
        </p:nvSpPr>
        <p:spPr>
          <a:xfrm>
            <a:off x="1475800" y="2183376"/>
            <a:ext cx="6192300" cy="12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36"/>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54" name="Google Shape;454;p36"/>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55" name="Google Shape;455;p36"/>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EVEN USAGE</a:t>
            </a:r>
            <a:endParaRPr sz="1800"/>
          </a:p>
        </p:txBody>
      </p:sp>
      <p:pic>
        <p:nvPicPr>
          <p:cNvPr id="1030" name="Picture 6" descr="https://lh6.googleusercontent.com/iKboTHM3tXGQOTqrJg0AbWnVwYZ3CLS4PKtJuRXcedQu60WfDwTYEohElO6je8tpTM0mXiI1TN7tsh4FpwiiGz3M46jgO6k1o3P59v2xbd1qobwL_f-UISbpBnL7xjvZw8w40EZ8qMc">
            <a:extLst>
              <a:ext uri="{FF2B5EF4-FFF2-40B4-BE49-F238E27FC236}">
                <a16:creationId xmlns:a16="http://schemas.microsoft.com/office/drawing/2014/main" id="{CA27EC78-8A92-334A-AFBB-6DAD4A0CD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46" y="1451167"/>
            <a:ext cx="7651200" cy="4731523"/>
          </a:xfrm>
          <a:prstGeom prst="rect">
            <a:avLst/>
          </a:prstGeom>
          <a:noFill/>
          <a:extLst>
            <a:ext uri="{909E8E84-426E-40DD-AFC4-6F175D3DCCD1}">
              <a14:hiddenFill xmlns:a14="http://schemas.microsoft.com/office/drawing/2010/main">
                <a:solidFill>
                  <a:srgbClr val="FFFFFF"/>
                </a:solidFill>
              </a14:hiddenFill>
            </a:ext>
          </a:extLst>
        </p:spPr>
      </p:pic>
      <p:sp>
        <p:nvSpPr>
          <p:cNvPr id="456" name="Google Shape;456;p36"/>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58" name="Google Shape;458;p36"/>
          <p:cNvSpPr txBox="1"/>
          <p:nvPr/>
        </p:nvSpPr>
        <p:spPr>
          <a:xfrm>
            <a:off x="1942979" y="29668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48</a:t>
            </a:r>
            <a:endParaRPr sz="1800" b="1" dirty="0">
              <a:latin typeface="Nunito"/>
              <a:ea typeface="Nunito"/>
              <a:cs typeface="Nunito"/>
              <a:sym typeface="Nunito"/>
            </a:endParaRPr>
          </a:p>
        </p:txBody>
      </p:sp>
      <p:sp>
        <p:nvSpPr>
          <p:cNvPr id="459" name="Google Shape;459;p36"/>
          <p:cNvSpPr txBox="1"/>
          <p:nvPr/>
        </p:nvSpPr>
        <p:spPr>
          <a:xfrm>
            <a:off x="3214238" y="2867861"/>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50</a:t>
            </a:r>
            <a:endParaRPr sz="1800" b="1" dirty="0">
              <a:latin typeface="Nunito"/>
              <a:ea typeface="Nunito"/>
              <a:cs typeface="Nunito"/>
              <a:sym typeface="Nunito"/>
            </a:endParaRPr>
          </a:p>
        </p:txBody>
      </p:sp>
      <p:sp>
        <p:nvSpPr>
          <p:cNvPr id="460" name="Google Shape;460;p36"/>
          <p:cNvSpPr txBox="1"/>
          <p:nvPr/>
        </p:nvSpPr>
        <p:spPr>
          <a:xfrm>
            <a:off x="4469963" y="29668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48</a:t>
            </a:r>
            <a:endParaRPr sz="1800" b="1" dirty="0">
              <a:latin typeface="Nunito"/>
              <a:ea typeface="Nunito"/>
              <a:cs typeface="Nunito"/>
              <a:sym typeface="Nunito"/>
            </a:endParaRPr>
          </a:p>
        </p:txBody>
      </p:sp>
      <p:sp>
        <p:nvSpPr>
          <p:cNvPr id="461" name="Google Shape;461;p36"/>
          <p:cNvSpPr txBox="1"/>
          <p:nvPr/>
        </p:nvSpPr>
        <p:spPr>
          <a:xfrm>
            <a:off x="5725688" y="29668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48</a:t>
            </a:r>
            <a:endParaRPr sz="1800" b="1" dirty="0">
              <a:latin typeface="Nunito"/>
              <a:ea typeface="Nunito"/>
              <a:cs typeface="Nunito"/>
              <a:sym typeface="Nunito"/>
            </a:endParaRPr>
          </a:p>
        </p:txBody>
      </p:sp>
      <p:sp>
        <p:nvSpPr>
          <p:cNvPr id="462" name="Google Shape;462;p36"/>
          <p:cNvSpPr txBox="1"/>
          <p:nvPr/>
        </p:nvSpPr>
        <p:spPr>
          <a:xfrm>
            <a:off x="7017562" y="25063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56</a:t>
            </a:r>
            <a:endParaRPr sz="1800" b="1" dirty="0">
              <a:latin typeface="Nunito"/>
              <a:ea typeface="Nunito"/>
              <a:cs typeface="Nunito"/>
              <a:sym typeface="Nunito"/>
            </a:endParaRPr>
          </a:p>
        </p:txBody>
      </p:sp>
    </p:spTree>
    <p:extLst>
      <p:ext uri="{BB962C8B-B14F-4D97-AF65-F5344CB8AC3E}">
        <p14:creationId xmlns:p14="http://schemas.microsoft.com/office/powerpoint/2010/main" val="2477225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p:nvPr/>
        </p:nvSpPr>
        <p:spPr>
          <a:xfrm>
            <a:off x="3771900" y="2268950"/>
            <a:ext cx="2276400" cy="23202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37"/>
          <p:cNvPicPr preferRelativeResize="0"/>
          <p:nvPr/>
        </p:nvPicPr>
        <p:blipFill>
          <a:blip r:embed="rId3">
            <a:alphaModFix/>
          </a:blip>
          <a:stretch>
            <a:fillRect/>
          </a:stretch>
        </p:blipFill>
        <p:spPr>
          <a:xfrm>
            <a:off x="0" y="0"/>
            <a:ext cx="5143500" cy="5143500"/>
          </a:xfrm>
          <a:prstGeom prst="rect">
            <a:avLst/>
          </a:prstGeom>
          <a:noFill/>
          <a:ln>
            <a:noFill/>
          </a:ln>
        </p:spPr>
      </p:pic>
      <p:sp>
        <p:nvSpPr>
          <p:cNvPr id="469" name="Google Shape;469;p37"/>
          <p:cNvSpPr txBox="1">
            <a:spLocks noGrp="1"/>
          </p:cNvSpPr>
          <p:nvPr>
            <p:ph type="ctrTitle"/>
          </p:nvPr>
        </p:nvSpPr>
        <p:spPr>
          <a:xfrm>
            <a:off x="4824700" y="290480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TAKEAWAYS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77" name="Google Shape;477;p38"/>
          <p:cNvCxnSpPr/>
          <p:nvPr/>
        </p:nvCxnSpPr>
        <p:spPr>
          <a:xfrm>
            <a:off x="1173450" y="1851200"/>
            <a:ext cx="6797100" cy="0"/>
          </a:xfrm>
          <a:prstGeom prst="straightConnector1">
            <a:avLst/>
          </a:prstGeom>
          <a:noFill/>
          <a:ln w="76200" cap="flat" cmpd="sng">
            <a:solidFill>
              <a:srgbClr val="FFD966"/>
            </a:solidFill>
            <a:prstDash val="solid"/>
            <a:round/>
            <a:headEnd type="none" w="med" len="med"/>
            <a:tailEnd type="none" w="med" len="med"/>
          </a:ln>
        </p:spPr>
      </p:cxnSp>
      <p:sp>
        <p:nvSpPr>
          <p:cNvPr id="478" name="Google Shape;478;p38"/>
          <p:cNvSpPr txBox="1">
            <a:spLocks noGrp="1"/>
          </p:cNvSpPr>
          <p:nvPr>
            <p:ph type="ctrTitle"/>
          </p:nvPr>
        </p:nvSpPr>
        <p:spPr>
          <a:xfrm>
            <a:off x="3710850" y="16675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TAKEAWAYS</a:t>
            </a:r>
            <a:endParaRPr sz="1800"/>
          </a:p>
        </p:txBody>
      </p:sp>
      <p:sp>
        <p:nvSpPr>
          <p:cNvPr id="479" name="Google Shape;479;p38"/>
          <p:cNvSpPr txBox="1">
            <a:spLocks noGrp="1"/>
          </p:cNvSpPr>
          <p:nvPr>
            <p:ph type="ctrTitle"/>
          </p:nvPr>
        </p:nvSpPr>
        <p:spPr>
          <a:xfrm>
            <a:off x="2061375" y="2265400"/>
            <a:ext cx="5574300" cy="4501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How to plan and manage a project properly</a:t>
            </a: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s" sz="1800">
                <a:solidFill>
                  <a:schemeClr val="dk1"/>
                </a:solidFill>
              </a:rPr>
              <a:t>How to use Github properly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solidFill>
                  <a:schemeClr val="dk1"/>
                </a:solidFill>
              </a:rPr>
              <a:t>How to adapt to changes in client’s requirements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t>Importance of open communication </a:t>
            </a:r>
            <a:endParaRPr sz="1800"/>
          </a:p>
          <a:p>
            <a:pPr marL="457200" lvl="0" indent="-342900" algn="l" rtl="0">
              <a:spcBef>
                <a:spcPts val="0"/>
              </a:spcBef>
              <a:spcAft>
                <a:spcPts val="0"/>
              </a:spcAft>
              <a:buSzPts val="1800"/>
              <a:buChar char="-"/>
            </a:pPr>
            <a:r>
              <a:rPr lang="es" sz="1800"/>
              <a:t>Prevents (merge) conflicts</a:t>
            </a:r>
            <a:endParaRPr sz="1800"/>
          </a:p>
          <a:p>
            <a:pPr marL="457200" lvl="0" indent="-342900" algn="l" rtl="0">
              <a:spcBef>
                <a:spcPts val="0"/>
              </a:spcBef>
              <a:spcAft>
                <a:spcPts val="0"/>
              </a:spcAft>
              <a:buSzPts val="1800"/>
              <a:buChar char="-"/>
            </a:pPr>
            <a:r>
              <a:rPr lang="es" sz="1800"/>
              <a:t>Fosters teamwork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frequent (regression) testing</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pair programming</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pic>
        <p:nvPicPr>
          <p:cNvPr id="480" name="Google Shape;480;p38"/>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481" name="Google Shape;481;p38"/>
          <p:cNvSpPr/>
          <p:nvPr/>
        </p:nvSpPr>
        <p:spPr>
          <a:xfrm>
            <a:off x="1879075" y="24536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879075" y="29821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879075" y="35475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879075" y="41062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1879075" y="52304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1879075" y="57589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94" name="Google Shape;494;p3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495" name="Google Shape;495;p39"/>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496" name="Google Shape;496;p39"/>
          <p:cNvSpPr txBox="1">
            <a:spLocks noGrp="1"/>
          </p:cNvSpPr>
          <p:nvPr>
            <p:ph type="ctrTitle"/>
          </p:nvPr>
        </p:nvSpPr>
        <p:spPr>
          <a:xfrm>
            <a:off x="762300" y="2301700"/>
            <a:ext cx="48702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Merging of Repository Branches</a:t>
            </a:r>
            <a:r>
              <a:rPr lang="es" sz="2100">
                <a:highlight>
                  <a:srgbClr val="FFFF00"/>
                </a:highlight>
              </a:rPr>
              <a:t> </a:t>
            </a:r>
            <a:endParaRPr sz="2100">
              <a:highlight>
                <a:srgbClr val="FFFF00"/>
              </a:highlight>
            </a:endParaRPr>
          </a:p>
          <a:p>
            <a:pPr marL="0" lvl="0" indent="0" algn="l" rtl="0">
              <a:spcBef>
                <a:spcPts val="0"/>
              </a:spcBef>
              <a:spcAft>
                <a:spcPts val="0"/>
              </a:spcAft>
              <a:buNone/>
            </a:pPr>
            <a:endParaRPr sz="2100"/>
          </a:p>
        </p:txBody>
      </p:sp>
      <p:graphicFrame>
        <p:nvGraphicFramePr>
          <p:cNvPr id="497" name="Google Shape;497;p39"/>
          <p:cNvGraphicFramePr/>
          <p:nvPr/>
        </p:nvGraphicFramePr>
        <p:xfrm>
          <a:off x="1203550" y="3092133"/>
          <a:ext cx="6767000" cy="2531315"/>
        </p:xfrm>
        <a:graphic>
          <a:graphicData uri="http://schemas.openxmlformats.org/drawingml/2006/table">
            <a:tbl>
              <a:tblPr>
                <a:noFill/>
                <a:tableStyleId>{56807307-B42F-4F63-8D16-B15AC7077B97}</a:tableStyleId>
              </a:tblPr>
              <a:tblGrid>
                <a:gridCol w="6767000">
                  <a:extLst>
                    <a:ext uri="{9D8B030D-6E8A-4147-A177-3AD203B41FA5}">
                      <a16:colId xmlns:a16="http://schemas.microsoft.com/office/drawing/2014/main" val="20000"/>
                    </a:ext>
                  </a:extLst>
                </a:gridCol>
              </a:tblGrid>
              <a:tr h="11292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Mistakenly pushed without pulling beforehand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Branch merged but was reverted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All codes pushed during last pp session lost</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508000">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Assembled the group, got member who has yet to pull most recent update to copy code out and push again</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were reminded to always pull before pushing and pairs to double-check before pushing</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498" name="Google Shape;498;p39"/>
          <p:cNvPicPr preferRelativeResize="0"/>
          <p:nvPr/>
        </p:nvPicPr>
        <p:blipFill>
          <a:blip r:embed="rId3">
            <a:alphaModFix/>
          </a:blip>
          <a:stretch>
            <a:fillRect/>
          </a:stretch>
        </p:blipFill>
        <p:spPr>
          <a:xfrm>
            <a:off x="428375" y="3389742"/>
            <a:ext cx="552900" cy="552900"/>
          </a:xfrm>
          <a:prstGeom prst="rect">
            <a:avLst/>
          </a:prstGeom>
          <a:noFill/>
          <a:ln>
            <a:noFill/>
          </a:ln>
        </p:spPr>
      </p:pic>
      <p:pic>
        <p:nvPicPr>
          <p:cNvPr id="499" name="Google Shape;499;p39"/>
          <p:cNvPicPr preferRelativeResize="0"/>
          <p:nvPr/>
        </p:nvPicPr>
        <p:blipFill>
          <a:blip r:embed="rId4">
            <a:alphaModFix/>
          </a:blip>
          <a:stretch>
            <a:fillRect/>
          </a:stretch>
        </p:blipFill>
        <p:spPr>
          <a:xfrm>
            <a:off x="428375" y="4664316"/>
            <a:ext cx="552900" cy="552900"/>
          </a:xfrm>
          <a:prstGeom prst="rect">
            <a:avLst/>
          </a:prstGeom>
          <a:noFill/>
          <a:ln>
            <a:noFill/>
          </a:ln>
        </p:spPr>
      </p:pic>
      <p:cxnSp>
        <p:nvCxnSpPr>
          <p:cNvPr id="500" name="Google Shape;500;p39"/>
          <p:cNvCxnSpPr/>
          <p:nvPr/>
        </p:nvCxnSpPr>
        <p:spPr>
          <a:xfrm>
            <a:off x="1134825" y="3148700"/>
            <a:ext cx="7800" cy="1035000"/>
          </a:xfrm>
          <a:prstGeom prst="straightConnector1">
            <a:avLst/>
          </a:prstGeom>
          <a:noFill/>
          <a:ln w="9525" cap="flat" cmpd="sng">
            <a:solidFill>
              <a:srgbClr val="FF0000"/>
            </a:solidFill>
            <a:prstDash val="solid"/>
            <a:round/>
            <a:headEnd type="none" w="med" len="med"/>
            <a:tailEnd type="none" w="med" len="med"/>
          </a:ln>
        </p:spPr>
      </p:cxnSp>
      <p:cxnSp>
        <p:nvCxnSpPr>
          <p:cNvPr id="501" name="Google Shape;501;p39"/>
          <p:cNvCxnSpPr/>
          <p:nvPr/>
        </p:nvCxnSpPr>
        <p:spPr>
          <a:xfrm flipH="1">
            <a:off x="1134825" y="4291725"/>
            <a:ext cx="9900" cy="1298100"/>
          </a:xfrm>
          <a:prstGeom prst="straightConnector1">
            <a:avLst/>
          </a:prstGeom>
          <a:noFill/>
          <a:ln w="9525" cap="flat" cmpd="sng">
            <a:solidFill>
              <a:srgbClr val="00FF00"/>
            </a:solidFill>
            <a:prstDash val="solid"/>
            <a:round/>
            <a:headEnd type="none" w="med" len="med"/>
            <a:tailEnd type="none" w="med" len="med"/>
          </a:ln>
        </p:spPr>
      </p:cxnSp>
      <p:pic>
        <p:nvPicPr>
          <p:cNvPr id="502" name="Google Shape;502;p39"/>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10" name="Google Shape;510;p4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11" name="Google Shape;511;p4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512" name="Google Shape;512;p40"/>
          <p:cNvSpPr txBox="1">
            <a:spLocks noGrp="1"/>
          </p:cNvSpPr>
          <p:nvPr>
            <p:ph type="ctrTitle"/>
          </p:nvPr>
        </p:nvSpPr>
        <p:spPr>
          <a:xfrm>
            <a:off x="762300" y="2225500"/>
            <a:ext cx="56394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Members going inactive temporarily</a:t>
            </a:r>
            <a:endParaRPr sz="2100"/>
          </a:p>
          <a:p>
            <a:pPr marL="0" lvl="0" indent="0" algn="l" rtl="0">
              <a:spcBef>
                <a:spcPts val="0"/>
              </a:spcBef>
              <a:spcAft>
                <a:spcPts val="0"/>
              </a:spcAft>
              <a:buNone/>
            </a:pPr>
            <a:endParaRPr sz="2100"/>
          </a:p>
        </p:txBody>
      </p:sp>
      <p:graphicFrame>
        <p:nvGraphicFramePr>
          <p:cNvPr id="513" name="Google Shape;513;p40"/>
          <p:cNvGraphicFramePr/>
          <p:nvPr/>
        </p:nvGraphicFramePr>
        <p:xfrm>
          <a:off x="1173450" y="2990533"/>
          <a:ext cx="6797100" cy="3383200"/>
        </p:xfrm>
        <a:graphic>
          <a:graphicData uri="http://schemas.openxmlformats.org/drawingml/2006/table">
            <a:tbl>
              <a:tblPr>
                <a:noFill/>
                <a:tableStyleId>{56807307-B42F-4F63-8D16-B15AC7077B97}</a:tableStyleId>
              </a:tblPr>
              <a:tblGrid>
                <a:gridCol w="6797100">
                  <a:extLst>
                    <a:ext uri="{9D8B030D-6E8A-4147-A177-3AD203B41FA5}">
                      <a16:colId xmlns:a16="http://schemas.microsoft.com/office/drawing/2014/main" val="20000"/>
                    </a:ext>
                  </a:extLst>
                </a:gridCol>
              </a:tblGrid>
              <a:tr h="10305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have varying commitment peak periods</a:t>
                      </a:r>
                      <a:endParaRPr sz="1900">
                        <a:solidFill>
                          <a:schemeClr val="dk1"/>
                        </a:solidFill>
                        <a:latin typeface="Nunito"/>
                        <a:ea typeface="Nunito"/>
                        <a:cs typeface="Nunito"/>
                        <a:sym typeface="Nunito"/>
                      </a:endParaRPr>
                    </a:p>
                    <a:p>
                      <a:pPr marL="609600" marR="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Become less involved in the project and less contactable</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Portrays a lack of commitment, creating conflict within the team</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121012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Convened the group, ironed out conflicts and set basic expectations to be adhered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Agreement to inform in advance, help each other out during respective peak periods and be more involved once the peak period ends</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514" name="Google Shape;514;p40"/>
          <p:cNvPicPr preferRelativeResize="0"/>
          <p:nvPr/>
        </p:nvPicPr>
        <p:blipFill>
          <a:blip r:embed="rId3">
            <a:alphaModFix/>
          </a:blip>
          <a:stretch>
            <a:fillRect/>
          </a:stretch>
        </p:blipFill>
        <p:spPr>
          <a:xfrm>
            <a:off x="352175" y="3423750"/>
            <a:ext cx="552900" cy="552900"/>
          </a:xfrm>
          <a:prstGeom prst="rect">
            <a:avLst/>
          </a:prstGeom>
          <a:noFill/>
          <a:ln>
            <a:noFill/>
          </a:ln>
        </p:spPr>
      </p:pic>
      <p:pic>
        <p:nvPicPr>
          <p:cNvPr id="515" name="Google Shape;515;p40"/>
          <p:cNvPicPr preferRelativeResize="0"/>
          <p:nvPr/>
        </p:nvPicPr>
        <p:blipFill>
          <a:blip r:embed="rId4">
            <a:alphaModFix/>
          </a:blip>
          <a:stretch>
            <a:fillRect/>
          </a:stretch>
        </p:blipFill>
        <p:spPr>
          <a:xfrm>
            <a:off x="352175" y="4943058"/>
            <a:ext cx="552900" cy="552900"/>
          </a:xfrm>
          <a:prstGeom prst="rect">
            <a:avLst/>
          </a:prstGeom>
          <a:noFill/>
          <a:ln>
            <a:noFill/>
          </a:ln>
        </p:spPr>
      </p:pic>
      <p:cxnSp>
        <p:nvCxnSpPr>
          <p:cNvPr id="516" name="Google Shape;516;p40"/>
          <p:cNvCxnSpPr/>
          <p:nvPr/>
        </p:nvCxnSpPr>
        <p:spPr>
          <a:xfrm flipH="1">
            <a:off x="1053200" y="3051608"/>
            <a:ext cx="9600" cy="1297200"/>
          </a:xfrm>
          <a:prstGeom prst="straightConnector1">
            <a:avLst/>
          </a:prstGeom>
          <a:noFill/>
          <a:ln w="9525" cap="flat" cmpd="sng">
            <a:solidFill>
              <a:srgbClr val="FF0000"/>
            </a:solidFill>
            <a:prstDash val="solid"/>
            <a:round/>
            <a:headEnd type="none" w="med" len="med"/>
            <a:tailEnd type="none" w="med" len="med"/>
          </a:ln>
        </p:spPr>
      </p:cxnSp>
      <p:cxnSp>
        <p:nvCxnSpPr>
          <p:cNvPr id="517" name="Google Shape;517;p40"/>
          <p:cNvCxnSpPr/>
          <p:nvPr/>
        </p:nvCxnSpPr>
        <p:spPr>
          <a:xfrm>
            <a:off x="1061000" y="4432908"/>
            <a:ext cx="300" cy="1573200"/>
          </a:xfrm>
          <a:prstGeom prst="straightConnector1">
            <a:avLst/>
          </a:prstGeom>
          <a:noFill/>
          <a:ln w="9525" cap="flat" cmpd="sng">
            <a:solidFill>
              <a:srgbClr val="00FF00"/>
            </a:solidFill>
            <a:prstDash val="solid"/>
            <a:round/>
            <a:headEnd type="none" w="med" len="med"/>
            <a:tailEnd type="none" w="med" len="med"/>
          </a:ln>
        </p:spPr>
      </p:cxnSp>
      <p:pic>
        <p:nvPicPr>
          <p:cNvPr id="518" name="Google Shape;518;p40"/>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26" name="Google Shape;526;p4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27" name="Google Shape;527;p4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ABOUT MEMBERS </a:t>
            </a:r>
            <a:endParaRPr sz="1800"/>
          </a:p>
        </p:txBody>
      </p:sp>
      <p:sp>
        <p:nvSpPr>
          <p:cNvPr id="528" name="Google Shape;528;p41"/>
          <p:cNvSpPr txBox="1">
            <a:spLocks noGrp="1"/>
          </p:cNvSpPr>
          <p:nvPr>
            <p:ph type="ctrTitle"/>
          </p:nvPr>
        </p:nvSpPr>
        <p:spPr>
          <a:xfrm>
            <a:off x="2270223" y="2581100"/>
            <a:ext cx="5779800" cy="3452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Wei Chen: Most likely his final year in SMU</a:t>
            </a:r>
            <a:endParaRPr sz="1800"/>
          </a:p>
          <a:p>
            <a:pPr marL="0" lvl="0" indent="0" algn="l" rtl="0">
              <a:spcBef>
                <a:spcPts val="0"/>
              </a:spcBef>
              <a:spcAft>
                <a:spcPts val="0"/>
              </a:spcAft>
              <a:buNone/>
            </a:pPr>
            <a:r>
              <a:rPr lang="es" sz="1800"/>
              <a:t>                  Co-authored and published a storybook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Shermin: Coffee addict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Jia Yu: Avid lover of Buzzfeed Unsolved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Geralyn: Loves horror stories/movies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Wei Ling: Used to learn the electronic organ</a:t>
            </a:r>
            <a:endParaRPr sz="1800"/>
          </a:p>
        </p:txBody>
      </p:sp>
      <p:pic>
        <p:nvPicPr>
          <p:cNvPr id="529" name="Google Shape;529;p41"/>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530" name="Google Shape;530;p41"/>
          <p:cNvSpPr/>
          <p:nvPr/>
        </p:nvSpPr>
        <p:spPr>
          <a:xfrm>
            <a:off x="2112025" y="27484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112025" y="36044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112025" y="4162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2112025" y="4715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2112025" y="52676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42"/>
          <p:cNvSpPr/>
          <p:nvPr/>
        </p:nvSpPr>
        <p:spPr>
          <a:xfrm>
            <a:off x="3217650" y="18470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txBox="1">
            <a:spLocks noGrp="1"/>
          </p:cNvSpPr>
          <p:nvPr>
            <p:ph type="ctrTitle"/>
          </p:nvPr>
        </p:nvSpPr>
        <p:spPr>
          <a:xfrm>
            <a:off x="-1136700" y="282083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3771900" y="2152650"/>
            <a:ext cx="2276400" cy="2318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7"/>
          <p:cNvPicPr preferRelativeResize="0"/>
          <p:nvPr/>
        </p:nvPicPr>
        <p:blipFill>
          <a:blip r:embed="rId3">
            <a:alphaModFix/>
          </a:blip>
          <a:stretch>
            <a:fillRect/>
          </a:stretch>
        </p:blipFill>
        <p:spPr>
          <a:xfrm>
            <a:off x="0" y="0"/>
            <a:ext cx="5143500" cy="5143500"/>
          </a:xfrm>
          <a:prstGeom prst="rect">
            <a:avLst/>
          </a:prstGeom>
          <a:noFill/>
          <a:ln>
            <a:noFill/>
          </a:ln>
        </p:spPr>
      </p:pic>
      <p:sp>
        <p:nvSpPr>
          <p:cNvPr id="97" name="Google Shape;97;p17"/>
          <p:cNvSpPr txBox="1">
            <a:spLocks noGrp="1"/>
          </p:cNvSpPr>
          <p:nvPr>
            <p:ph type="ctrTitle"/>
          </p:nvPr>
        </p:nvSpPr>
        <p:spPr>
          <a:xfrm>
            <a:off x="4832875" y="278775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SCHEDULE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102" name="Google Shape;102;p18"/>
          <p:cNvGraphicFramePr/>
          <p:nvPr/>
        </p:nvGraphicFramePr>
        <p:xfrm>
          <a:off x="717075" y="1400967"/>
          <a:ext cx="8295000" cy="1635630"/>
        </p:xfrm>
        <a:graphic>
          <a:graphicData uri="http://schemas.openxmlformats.org/drawingml/2006/table">
            <a:tbl>
              <a:tblPr>
                <a:noFill/>
                <a:tableStyleId>{56807307-B42F-4F63-8D16-B15AC7077B97}</a:tableStyleId>
              </a:tblPr>
              <a:tblGrid>
                <a:gridCol w="557975">
                  <a:extLst>
                    <a:ext uri="{9D8B030D-6E8A-4147-A177-3AD203B41FA5}">
                      <a16:colId xmlns:a16="http://schemas.microsoft.com/office/drawing/2014/main" val="20000"/>
                    </a:ext>
                  </a:extLst>
                </a:gridCol>
                <a:gridCol w="443500">
                  <a:extLst>
                    <a:ext uri="{9D8B030D-6E8A-4147-A177-3AD203B41FA5}">
                      <a16:colId xmlns:a16="http://schemas.microsoft.com/office/drawing/2014/main" val="20001"/>
                    </a:ext>
                  </a:extLst>
                </a:gridCol>
                <a:gridCol w="440650">
                  <a:extLst>
                    <a:ext uri="{9D8B030D-6E8A-4147-A177-3AD203B41FA5}">
                      <a16:colId xmlns:a16="http://schemas.microsoft.com/office/drawing/2014/main" val="20002"/>
                    </a:ext>
                  </a:extLst>
                </a:gridCol>
                <a:gridCol w="459550">
                  <a:extLst>
                    <a:ext uri="{9D8B030D-6E8A-4147-A177-3AD203B41FA5}">
                      <a16:colId xmlns:a16="http://schemas.microsoft.com/office/drawing/2014/main" val="20003"/>
                    </a:ext>
                  </a:extLst>
                </a:gridCol>
                <a:gridCol w="466950">
                  <a:extLst>
                    <a:ext uri="{9D8B030D-6E8A-4147-A177-3AD203B41FA5}">
                      <a16:colId xmlns:a16="http://schemas.microsoft.com/office/drawing/2014/main" val="20004"/>
                    </a:ext>
                  </a:extLst>
                </a:gridCol>
                <a:gridCol w="446600">
                  <a:extLst>
                    <a:ext uri="{9D8B030D-6E8A-4147-A177-3AD203B41FA5}">
                      <a16:colId xmlns:a16="http://schemas.microsoft.com/office/drawing/2014/main" val="20005"/>
                    </a:ext>
                  </a:extLst>
                </a:gridCol>
                <a:gridCol w="453125">
                  <a:extLst>
                    <a:ext uri="{9D8B030D-6E8A-4147-A177-3AD203B41FA5}">
                      <a16:colId xmlns:a16="http://schemas.microsoft.com/office/drawing/2014/main" val="20006"/>
                    </a:ext>
                  </a:extLst>
                </a:gridCol>
                <a:gridCol w="442550">
                  <a:extLst>
                    <a:ext uri="{9D8B030D-6E8A-4147-A177-3AD203B41FA5}">
                      <a16:colId xmlns:a16="http://schemas.microsoft.com/office/drawing/2014/main" val="20007"/>
                    </a:ext>
                  </a:extLst>
                </a:gridCol>
                <a:gridCol w="454975">
                  <a:extLst>
                    <a:ext uri="{9D8B030D-6E8A-4147-A177-3AD203B41FA5}">
                      <a16:colId xmlns:a16="http://schemas.microsoft.com/office/drawing/2014/main" val="20008"/>
                    </a:ext>
                  </a:extLst>
                </a:gridCol>
                <a:gridCol w="493075">
                  <a:extLst>
                    <a:ext uri="{9D8B030D-6E8A-4147-A177-3AD203B41FA5}">
                      <a16:colId xmlns:a16="http://schemas.microsoft.com/office/drawing/2014/main" val="20009"/>
                    </a:ext>
                  </a:extLst>
                </a:gridCol>
                <a:gridCol w="447200">
                  <a:extLst>
                    <a:ext uri="{9D8B030D-6E8A-4147-A177-3AD203B41FA5}">
                      <a16:colId xmlns:a16="http://schemas.microsoft.com/office/drawing/2014/main" val="20010"/>
                    </a:ext>
                  </a:extLst>
                </a:gridCol>
                <a:gridCol w="461775">
                  <a:extLst>
                    <a:ext uri="{9D8B030D-6E8A-4147-A177-3AD203B41FA5}">
                      <a16:colId xmlns:a16="http://schemas.microsoft.com/office/drawing/2014/main" val="20011"/>
                    </a:ext>
                  </a:extLst>
                </a:gridCol>
                <a:gridCol w="476625">
                  <a:extLst>
                    <a:ext uri="{9D8B030D-6E8A-4147-A177-3AD203B41FA5}">
                      <a16:colId xmlns:a16="http://schemas.microsoft.com/office/drawing/2014/main" val="20012"/>
                    </a:ext>
                  </a:extLst>
                </a:gridCol>
                <a:gridCol w="438500">
                  <a:extLst>
                    <a:ext uri="{9D8B030D-6E8A-4147-A177-3AD203B41FA5}">
                      <a16:colId xmlns:a16="http://schemas.microsoft.com/office/drawing/2014/main" val="20013"/>
                    </a:ext>
                  </a:extLst>
                </a:gridCol>
                <a:gridCol w="462550">
                  <a:extLst>
                    <a:ext uri="{9D8B030D-6E8A-4147-A177-3AD203B41FA5}">
                      <a16:colId xmlns:a16="http://schemas.microsoft.com/office/drawing/2014/main" val="20014"/>
                    </a:ext>
                  </a:extLst>
                </a:gridCol>
                <a:gridCol w="457725">
                  <a:extLst>
                    <a:ext uri="{9D8B030D-6E8A-4147-A177-3AD203B41FA5}">
                      <a16:colId xmlns:a16="http://schemas.microsoft.com/office/drawing/2014/main" val="20015"/>
                    </a:ext>
                  </a:extLst>
                </a:gridCol>
                <a:gridCol w="452425">
                  <a:extLst>
                    <a:ext uri="{9D8B030D-6E8A-4147-A177-3AD203B41FA5}">
                      <a16:colId xmlns:a16="http://schemas.microsoft.com/office/drawing/2014/main" val="20016"/>
                    </a:ext>
                  </a:extLst>
                </a:gridCol>
                <a:gridCol w="439250">
                  <a:extLst>
                    <a:ext uri="{9D8B030D-6E8A-4147-A177-3AD203B41FA5}">
                      <a16:colId xmlns:a16="http://schemas.microsoft.com/office/drawing/2014/main" val="20017"/>
                    </a:ext>
                  </a:extLst>
                </a:gridCol>
              </a:tblGrid>
              <a:tr h="508000">
                <a:tc>
                  <a:txBody>
                    <a:bodyPr/>
                    <a:lstStyle/>
                    <a:p>
                      <a:pPr marL="0" lvl="0" indent="0" algn="ctr" rtl="0">
                        <a:spcBef>
                          <a:spcPts val="0"/>
                        </a:spcBef>
                        <a:spcAft>
                          <a:spcPts val="0"/>
                        </a:spcAft>
                        <a:buNone/>
                      </a:pPr>
                      <a:r>
                        <a:rPr lang="es" sz="1100" b="1">
                          <a:latin typeface="Oswald"/>
                          <a:ea typeface="Oswald"/>
                          <a:cs typeface="Oswald"/>
                          <a:sym typeface="Oswald"/>
                        </a:rPr>
                        <a:t>16</a:t>
                      </a:r>
                      <a:br>
                        <a:rPr lang="es" sz="1100" b="1">
                          <a:latin typeface="Oswald"/>
                          <a:ea typeface="Oswald"/>
                          <a:cs typeface="Oswald"/>
                          <a:sym typeface="Oswald"/>
                        </a:rPr>
                      </a:br>
                      <a:r>
                        <a:rPr lang="es" sz="1100" b="1">
                          <a:latin typeface="Oswald"/>
                          <a:ea typeface="Oswald"/>
                          <a:cs typeface="Oswald"/>
                          <a:sym typeface="Oswald"/>
                        </a:rPr>
                        <a:t>Sep</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23</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24</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25</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26</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a:t>
                      </a:r>
                      <a:br>
                        <a:rPr lang="es" sz="1100" b="1">
                          <a:latin typeface="Oswald"/>
                          <a:ea typeface="Oswald"/>
                          <a:cs typeface="Oswald"/>
                          <a:sym typeface="Oswald"/>
                        </a:rPr>
                      </a:br>
                      <a:r>
                        <a:rPr lang="es" sz="1100" b="1">
                          <a:latin typeface="Oswald"/>
                          <a:ea typeface="Oswald"/>
                          <a:cs typeface="Oswald"/>
                          <a:sym typeface="Oswald"/>
                        </a:rPr>
                        <a:t>Oct</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82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28275">
                <a:tc>
                  <a:txBody>
                    <a:bodyPr/>
                    <a:lstStyle/>
                    <a:p>
                      <a:pPr marL="0" lvl="0" indent="0" algn="ctr" rtl="0">
                        <a:spcBef>
                          <a:spcPts val="0"/>
                        </a:spcBef>
                        <a:spcAft>
                          <a:spcPts val="0"/>
                        </a:spcAft>
                        <a:buNone/>
                      </a:pPr>
                      <a:r>
                        <a:rPr lang="es" sz="1500"/>
                        <a:t>1.75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3" name="Google Shape;103;p18"/>
          <p:cNvSpPr txBox="1"/>
          <p:nvPr/>
        </p:nvSpPr>
        <p:spPr>
          <a:xfrm>
            <a:off x="27975" y="1987664"/>
            <a:ext cx="6891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br>
              <a:rPr lang="es" sz="1200" b="1">
                <a:latin typeface="Oswald"/>
                <a:ea typeface="Oswald"/>
                <a:cs typeface="Oswald"/>
                <a:sym typeface="Oswald"/>
              </a:rPr>
            </a:br>
            <a:r>
              <a:rPr lang="es" sz="1200" b="1">
                <a:latin typeface="Oswald"/>
                <a:ea typeface="Oswald"/>
                <a:cs typeface="Oswald"/>
                <a:sym typeface="Oswald"/>
              </a:rPr>
              <a:t>Planned</a:t>
            </a:r>
            <a:endParaRPr sz="1200" b="1">
              <a:latin typeface="Oswald"/>
              <a:ea typeface="Oswald"/>
              <a:cs typeface="Oswald"/>
              <a:sym typeface="Oswald"/>
            </a:endParaRPr>
          </a:p>
        </p:txBody>
      </p:sp>
      <p:sp>
        <p:nvSpPr>
          <p:cNvPr id="104" name="Google Shape;104;p18"/>
          <p:cNvSpPr txBox="1"/>
          <p:nvPr/>
        </p:nvSpPr>
        <p:spPr>
          <a:xfrm>
            <a:off x="27975" y="2502783"/>
            <a:ext cx="689100" cy="6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(25.25)</a:t>
            </a:r>
            <a:endParaRPr sz="1200" b="1">
              <a:latin typeface="Oswald"/>
              <a:ea typeface="Oswald"/>
              <a:cs typeface="Oswald"/>
              <a:sym typeface="Oswald"/>
            </a:endParaRPr>
          </a:p>
        </p:txBody>
      </p:sp>
      <p:graphicFrame>
        <p:nvGraphicFramePr>
          <p:cNvPr id="105" name="Google Shape;105;p18"/>
          <p:cNvGraphicFramePr/>
          <p:nvPr/>
        </p:nvGraphicFramePr>
        <p:xfrm>
          <a:off x="640750" y="4548317"/>
          <a:ext cx="8422400" cy="1676260"/>
        </p:xfrm>
        <a:graphic>
          <a:graphicData uri="http://schemas.openxmlformats.org/drawingml/2006/table">
            <a:tbl>
              <a:tblPr>
                <a:noFill/>
                <a:tableStyleId>{56807307-B42F-4F63-8D16-B15AC7077B97}</a:tableStyleId>
              </a:tblPr>
              <a:tblGrid>
                <a:gridCol w="615250">
                  <a:extLst>
                    <a:ext uri="{9D8B030D-6E8A-4147-A177-3AD203B41FA5}">
                      <a16:colId xmlns:a16="http://schemas.microsoft.com/office/drawing/2014/main" val="20000"/>
                    </a:ext>
                  </a:extLst>
                </a:gridCol>
                <a:gridCol w="615250">
                  <a:extLst>
                    <a:ext uri="{9D8B030D-6E8A-4147-A177-3AD203B41FA5}">
                      <a16:colId xmlns:a16="http://schemas.microsoft.com/office/drawing/2014/main" val="20001"/>
                    </a:ext>
                  </a:extLst>
                </a:gridCol>
                <a:gridCol w="601775">
                  <a:extLst>
                    <a:ext uri="{9D8B030D-6E8A-4147-A177-3AD203B41FA5}">
                      <a16:colId xmlns:a16="http://schemas.microsoft.com/office/drawing/2014/main" val="20002"/>
                    </a:ext>
                  </a:extLst>
                </a:gridCol>
                <a:gridCol w="601775">
                  <a:extLst>
                    <a:ext uri="{9D8B030D-6E8A-4147-A177-3AD203B41FA5}">
                      <a16:colId xmlns:a16="http://schemas.microsoft.com/office/drawing/2014/main" val="20003"/>
                    </a:ext>
                  </a:extLst>
                </a:gridCol>
                <a:gridCol w="601775">
                  <a:extLst>
                    <a:ext uri="{9D8B030D-6E8A-4147-A177-3AD203B41FA5}">
                      <a16:colId xmlns:a16="http://schemas.microsoft.com/office/drawing/2014/main" val="20004"/>
                    </a:ext>
                  </a:extLst>
                </a:gridCol>
                <a:gridCol w="601775">
                  <a:extLst>
                    <a:ext uri="{9D8B030D-6E8A-4147-A177-3AD203B41FA5}">
                      <a16:colId xmlns:a16="http://schemas.microsoft.com/office/drawing/2014/main" val="20005"/>
                    </a:ext>
                  </a:extLst>
                </a:gridCol>
                <a:gridCol w="561575">
                  <a:extLst>
                    <a:ext uri="{9D8B030D-6E8A-4147-A177-3AD203B41FA5}">
                      <a16:colId xmlns:a16="http://schemas.microsoft.com/office/drawing/2014/main" val="20006"/>
                    </a:ext>
                  </a:extLst>
                </a:gridCol>
                <a:gridCol w="641950">
                  <a:extLst>
                    <a:ext uri="{9D8B030D-6E8A-4147-A177-3AD203B41FA5}">
                      <a16:colId xmlns:a16="http://schemas.microsoft.com/office/drawing/2014/main" val="20007"/>
                    </a:ext>
                  </a:extLst>
                </a:gridCol>
                <a:gridCol w="601775">
                  <a:extLst>
                    <a:ext uri="{9D8B030D-6E8A-4147-A177-3AD203B41FA5}">
                      <a16:colId xmlns:a16="http://schemas.microsoft.com/office/drawing/2014/main" val="20008"/>
                    </a:ext>
                  </a:extLst>
                </a:gridCol>
                <a:gridCol w="601775">
                  <a:extLst>
                    <a:ext uri="{9D8B030D-6E8A-4147-A177-3AD203B41FA5}">
                      <a16:colId xmlns:a16="http://schemas.microsoft.com/office/drawing/2014/main" val="20009"/>
                    </a:ext>
                  </a:extLst>
                </a:gridCol>
                <a:gridCol w="601775">
                  <a:extLst>
                    <a:ext uri="{9D8B030D-6E8A-4147-A177-3AD203B41FA5}">
                      <a16:colId xmlns:a16="http://schemas.microsoft.com/office/drawing/2014/main" val="20010"/>
                    </a:ext>
                  </a:extLst>
                </a:gridCol>
                <a:gridCol w="601775">
                  <a:extLst>
                    <a:ext uri="{9D8B030D-6E8A-4147-A177-3AD203B41FA5}">
                      <a16:colId xmlns:a16="http://schemas.microsoft.com/office/drawing/2014/main" val="20011"/>
                    </a:ext>
                  </a:extLst>
                </a:gridCol>
                <a:gridCol w="574975">
                  <a:extLst>
                    <a:ext uri="{9D8B030D-6E8A-4147-A177-3AD203B41FA5}">
                      <a16:colId xmlns:a16="http://schemas.microsoft.com/office/drawing/2014/main" val="20012"/>
                    </a:ext>
                  </a:extLst>
                </a:gridCol>
                <a:gridCol w="599200">
                  <a:extLst>
                    <a:ext uri="{9D8B030D-6E8A-4147-A177-3AD203B41FA5}">
                      <a16:colId xmlns:a16="http://schemas.microsoft.com/office/drawing/2014/main" val="20013"/>
                    </a:ext>
                  </a:extLst>
                </a:gridCol>
              </a:tblGrid>
              <a:tr h="490925">
                <a:tc>
                  <a:txBody>
                    <a:bodyPr/>
                    <a:lstStyle/>
                    <a:p>
                      <a:pPr marL="0" lvl="0" indent="0" algn="ctr" rtl="0">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10</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8</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6" name="Google Shape;106;p18"/>
          <p:cNvSpPr txBox="1"/>
          <p:nvPr/>
        </p:nvSpPr>
        <p:spPr>
          <a:xfrm>
            <a:off x="-48350" y="5133900"/>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(42)</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07" name="Google Shape;107;p18"/>
          <p:cNvSpPr txBox="1"/>
          <p:nvPr/>
        </p:nvSpPr>
        <p:spPr>
          <a:xfrm>
            <a:off x="-48350" y="5674925"/>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(42.5)</a:t>
            </a:r>
            <a:endParaRPr sz="1200" b="1">
              <a:latin typeface="Oswald"/>
              <a:ea typeface="Oswald"/>
              <a:cs typeface="Oswald"/>
              <a:sym typeface="Oswald"/>
            </a:endParaRPr>
          </a:p>
        </p:txBody>
      </p:sp>
      <p:sp>
        <p:nvSpPr>
          <p:cNvPr id="108" name="Google Shape;108;p18"/>
          <p:cNvSpPr txBox="1"/>
          <p:nvPr/>
        </p:nvSpPr>
        <p:spPr>
          <a:xfrm>
            <a:off x="0" y="547975"/>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1</a:t>
            </a:r>
            <a:endParaRPr sz="1800">
              <a:latin typeface="Oswald"/>
              <a:ea typeface="Oswald"/>
              <a:cs typeface="Oswald"/>
              <a:sym typeface="Oswald"/>
            </a:endParaRPr>
          </a:p>
        </p:txBody>
      </p:sp>
      <p:sp>
        <p:nvSpPr>
          <p:cNvPr id="109" name="Google Shape;109;p18"/>
          <p:cNvSpPr txBox="1"/>
          <p:nvPr/>
        </p:nvSpPr>
        <p:spPr>
          <a:xfrm>
            <a:off x="0" y="356983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2</a:t>
            </a:r>
            <a:endParaRPr sz="18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19"/>
          <p:cNvGraphicFramePr/>
          <p:nvPr/>
        </p:nvGraphicFramePr>
        <p:xfrm>
          <a:off x="647325" y="1497658"/>
          <a:ext cx="8369575" cy="1676310"/>
        </p:xfrm>
        <a:graphic>
          <a:graphicData uri="http://schemas.openxmlformats.org/drawingml/2006/table">
            <a:tbl>
              <a:tblPr>
                <a:noFill/>
                <a:tableStyleId>{56807307-B42F-4F63-8D16-B15AC7077B97}</a:tableStyleId>
              </a:tblPr>
              <a:tblGrid>
                <a:gridCol w="6416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96400">
                  <a:extLst>
                    <a:ext uri="{9D8B030D-6E8A-4147-A177-3AD203B41FA5}">
                      <a16:colId xmlns:a16="http://schemas.microsoft.com/office/drawing/2014/main" val="20002"/>
                    </a:ext>
                  </a:extLst>
                </a:gridCol>
                <a:gridCol w="569100">
                  <a:extLst>
                    <a:ext uri="{9D8B030D-6E8A-4147-A177-3AD203B41FA5}">
                      <a16:colId xmlns:a16="http://schemas.microsoft.com/office/drawing/2014/main" val="20003"/>
                    </a:ext>
                  </a:extLst>
                </a:gridCol>
                <a:gridCol w="596450">
                  <a:extLst>
                    <a:ext uri="{9D8B030D-6E8A-4147-A177-3AD203B41FA5}">
                      <a16:colId xmlns:a16="http://schemas.microsoft.com/office/drawing/2014/main" val="20004"/>
                    </a:ext>
                  </a:extLst>
                </a:gridCol>
                <a:gridCol w="587425">
                  <a:extLst>
                    <a:ext uri="{9D8B030D-6E8A-4147-A177-3AD203B41FA5}">
                      <a16:colId xmlns:a16="http://schemas.microsoft.com/office/drawing/2014/main" val="20005"/>
                    </a:ext>
                  </a:extLst>
                </a:gridCol>
                <a:gridCol w="603275">
                  <a:extLst>
                    <a:ext uri="{9D8B030D-6E8A-4147-A177-3AD203B41FA5}">
                      <a16:colId xmlns:a16="http://schemas.microsoft.com/office/drawing/2014/main" val="20006"/>
                    </a:ext>
                  </a:extLst>
                </a:gridCol>
                <a:gridCol w="603225">
                  <a:extLst>
                    <a:ext uri="{9D8B030D-6E8A-4147-A177-3AD203B41FA5}">
                      <a16:colId xmlns:a16="http://schemas.microsoft.com/office/drawing/2014/main" val="20007"/>
                    </a:ext>
                  </a:extLst>
                </a:gridCol>
                <a:gridCol w="606300">
                  <a:extLst>
                    <a:ext uri="{9D8B030D-6E8A-4147-A177-3AD203B41FA5}">
                      <a16:colId xmlns:a16="http://schemas.microsoft.com/office/drawing/2014/main" val="20008"/>
                    </a:ext>
                  </a:extLst>
                </a:gridCol>
                <a:gridCol w="609075">
                  <a:extLst>
                    <a:ext uri="{9D8B030D-6E8A-4147-A177-3AD203B41FA5}">
                      <a16:colId xmlns:a16="http://schemas.microsoft.com/office/drawing/2014/main" val="20009"/>
                    </a:ext>
                  </a:extLst>
                </a:gridCol>
                <a:gridCol w="596425">
                  <a:extLst>
                    <a:ext uri="{9D8B030D-6E8A-4147-A177-3AD203B41FA5}">
                      <a16:colId xmlns:a16="http://schemas.microsoft.com/office/drawing/2014/main" val="20010"/>
                    </a:ext>
                  </a:extLst>
                </a:gridCol>
                <a:gridCol w="609050">
                  <a:extLst>
                    <a:ext uri="{9D8B030D-6E8A-4147-A177-3AD203B41FA5}">
                      <a16:colId xmlns:a16="http://schemas.microsoft.com/office/drawing/2014/main" val="20011"/>
                    </a:ext>
                  </a:extLst>
                </a:gridCol>
                <a:gridCol w="596725">
                  <a:extLst>
                    <a:ext uri="{9D8B030D-6E8A-4147-A177-3AD203B41FA5}">
                      <a16:colId xmlns:a16="http://schemas.microsoft.com/office/drawing/2014/main" val="20012"/>
                    </a:ext>
                  </a:extLst>
                </a:gridCol>
                <a:gridCol w="570725">
                  <a:extLst>
                    <a:ext uri="{9D8B030D-6E8A-4147-A177-3AD203B41FA5}">
                      <a16:colId xmlns:a16="http://schemas.microsoft.com/office/drawing/2014/main" val="20013"/>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18</a:t>
                      </a:r>
                      <a:br>
                        <a:rPr lang="es" sz="1200" b="1">
                          <a:latin typeface="Oswald"/>
                          <a:ea typeface="Oswald"/>
                          <a:cs typeface="Oswald"/>
                          <a:sym typeface="Oswald"/>
                        </a:rPr>
                      </a:b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9</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5" name="Google Shape;115;p19"/>
          <p:cNvSpPr txBox="1"/>
          <p:nvPr/>
        </p:nvSpPr>
        <p:spPr>
          <a:xfrm>
            <a:off x="-38625" y="20832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6" name="Google Shape;116;p19"/>
          <p:cNvSpPr txBox="1"/>
          <p:nvPr/>
        </p:nvSpPr>
        <p:spPr>
          <a:xfrm>
            <a:off x="-6075" y="26367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(33)</a:t>
            </a:r>
            <a:endParaRPr sz="1200" b="1">
              <a:latin typeface="Oswald"/>
              <a:ea typeface="Oswald"/>
              <a:cs typeface="Oswald"/>
              <a:sym typeface="Oswald"/>
            </a:endParaRPr>
          </a:p>
        </p:txBody>
      </p:sp>
      <p:graphicFrame>
        <p:nvGraphicFramePr>
          <p:cNvPr id="117" name="Google Shape;117;p19"/>
          <p:cNvGraphicFramePr/>
          <p:nvPr/>
        </p:nvGraphicFramePr>
        <p:xfrm>
          <a:off x="792075" y="4530467"/>
          <a:ext cx="8196800" cy="1676260"/>
        </p:xfrm>
        <a:graphic>
          <a:graphicData uri="http://schemas.openxmlformats.org/drawingml/2006/table">
            <a:tbl>
              <a:tblPr>
                <a:noFill/>
                <a:tableStyleId>{56807307-B42F-4F63-8D16-B15AC7077B97}</a:tableStyleId>
              </a:tblPr>
              <a:tblGrid>
                <a:gridCol w="469500">
                  <a:extLst>
                    <a:ext uri="{9D8B030D-6E8A-4147-A177-3AD203B41FA5}">
                      <a16:colId xmlns:a16="http://schemas.microsoft.com/office/drawing/2014/main" val="20000"/>
                    </a:ext>
                  </a:extLst>
                </a:gridCol>
                <a:gridCol w="456900">
                  <a:extLst>
                    <a:ext uri="{9D8B030D-6E8A-4147-A177-3AD203B41FA5}">
                      <a16:colId xmlns:a16="http://schemas.microsoft.com/office/drawing/2014/main" val="20001"/>
                    </a:ext>
                  </a:extLst>
                </a:gridCol>
                <a:gridCol w="429450">
                  <a:extLst>
                    <a:ext uri="{9D8B030D-6E8A-4147-A177-3AD203B41FA5}">
                      <a16:colId xmlns:a16="http://schemas.microsoft.com/office/drawing/2014/main" val="20002"/>
                    </a:ext>
                  </a:extLst>
                </a:gridCol>
                <a:gridCol w="448175">
                  <a:extLst>
                    <a:ext uri="{9D8B030D-6E8A-4147-A177-3AD203B41FA5}">
                      <a16:colId xmlns:a16="http://schemas.microsoft.com/office/drawing/2014/main" val="20003"/>
                    </a:ext>
                  </a:extLst>
                </a:gridCol>
                <a:gridCol w="445425">
                  <a:extLst>
                    <a:ext uri="{9D8B030D-6E8A-4147-A177-3AD203B41FA5}">
                      <a16:colId xmlns:a16="http://schemas.microsoft.com/office/drawing/2014/main" val="20004"/>
                    </a:ext>
                  </a:extLst>
                </a:gridCol>
                <a:gridCol w="445425">
                  <a:extLst>
                    <a:ext uri="{9D8B030D-6E8A-4147-A177-3AD203B41FA5}">
                      <a16:colId xmlns:a16="http://schemas.microsoft.com/office/drawing/2014/main" val="20005"/>
                    </a:ext>
                  </a:extLst>
                </a:gridCol>
                <a:gridCol w="490625">
                  <a:extLst>
                    <a:ext uri="{9D8B030D-6E8A-4147-A177-3AD203B41FA5}">
                      <a16:colId xmlns:a16="http://schemas.microsoft.com/office/drawing/2014/main" val="20006"/>
                    </a:ext>
                  </a:extLst>
                </a:gridCol>
                <a:gridCol w="473125">
                  <a:extLst>
                    <a:ext uri="{9D8B030D-6E8A-4147-A177-3AD203B41FA5}">
                      <a16:colId xmlns:a16="http://schemas.microsoft.com/office/drawing/2014/main" val="20007"/>
                    </a:ext>
                  </a:extLst>
                </a:gridCol>
                <a:gridCol w="452600">
                  <a:extLst>
                    <a:ext uri="{9D8B030D-6E8A-4147-A177-3AD203B41FA5}">
                      <a16:colId xmlns:a16="http://schemas.microsoft.com/office/drawing/2014/main" val="20008"/>
                    </a:ext>
                  </a:extLst>
                </a:gridCol>
                <a:gridCol w="492700">
                  <a:extLst>
                    <a:ext uri="{9D8B030D-6E8A-4147-A177-3AD203B41FA5}">
                      <a16:colId xmlns:a16="http://schemas.microsoft.com/office/drawing/2014/main" val="20009"/>
                    </a:ext>
                  </a:extLst>
                </a:gridCol>
                <a:gridCol w="468800">
                  <a:extLst>
                    <a:ext uri="{9D8B030D-6E8A-4147-A177-3AD203B41FA5}">
                      <a16:colId xmlns:a16="http://schemas.microsoft.com/office/drawing/2014/main" val="20010"/>
                    </a:ext>
                  </a:extLst>
                </a:gridCol>
                <a:gridCol w="536350">
                  <a:extLst>
                    <a:ext uri="{9D8B030D-6E8A-4147-A177-3AD203B41FA5}">
                      <a16:colId xmlns:a16="http://schemas.microsoft.com/office/drawing/2014/main" val="20011"/>
                    </a:ext>
                  </a:extLst>
                </a:gridCol>
                <a:gridCol w="540075">
                  <a:extLst>
                    <a:ext uri="{9D8B030D-6E8A-4147-A177-3AD203B41FA5}">
                      <a16:colId xmlns:a16="http://schemas.microsoft.com/office/drawing/2014/main" val="20012"/>
                    </a:ext>
                  </a:extLst>
                </a:gridCol>
                <a:gridCol w="527775">
                  <a:extLst>
                    <a:ext uri="{9D8B030D-6E8A-4147-A177-3AD203B41FA5}">
                      <a16:colId xmlns:a16="http://schemas.microsoft.com/office/drawing/2014/main" val="20013"/>
                    </a:ext>
                  </a:extLst>
                </a:gridCol>
                <a:gridCol w="491975">
                  <a:extLst>
                    <a:ext uri="{9D8B030D-6E8A-4147-A177-3AD203B41FA5}">
                      <a16:colId xmlns:a16="http://schemas.microsoft.com/office/drawing/2014/main" val="20014"/>
                    </a:ext>
                  </a:extLst>
                </a:gridCol>
                <a:gridCol w="499225">
                  <a:extLst>
                    <a:ext uri="{9D8B030D-6E8A-4147-A177-3AD203B41FA5}">
                      <a16:colId xmlns:a16="http://schemas.microsoft.com/office/drawing/2014/main" val="20015"/>
                    </a:ext>
                  </a:extLst>
                </a:gridCol>
                <a:gridCol w="528675">
                  <a:extLst>
                    <a:ext uri="{9D8B030D-6E8A-4147-A177-3AD203B41FA5}">
                      <a16:colId xmlns:a16="http://schemas.microsoft.com/office/drawing/2014/main" val="20016"/>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a:t>
                      </a:r>
                      <a:br>
                        <a:rPr lang="es" sz="1200" b="1">
                          <a:latin typeface="Oswald"/>
                          <a:ea typeface="Oswald"/>
                          <a:cs typeface="Oswald"/>
                          <a:sym typeface="Oswald"/>
                        </a:rPr>
                      </a:br>
                      <a:r>
                        <a:rPr lang="es" sz="1200" b="1">
                          <a:latin typeface="Oswald"/>
                          <a:ea typeface="Oswald"/>
                          <a:cs typeface="Oswald"/>
                          <a:sym typeface="Oswald"/>
                        </a:rPr>
                        <a:t>Nov</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8" name="Google Shape;118;p19"/>
          <p:cNvSpPr txBox="1"/>
          <p:nvPr/>
        </p:nvSpPr>
        <p:spPr>
          <a:xfrm>
            <a:off x="73563" y="51160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9" name="Google Shape;119;p19"/>
          <p:cNvSpPr txBox="1"/>
          <p:nvPr/>
        </p:nvSpPr>
        <p:spPr>
          <a:xfrm>
            <a:off x="106113" y="56695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p:txBody>
      </p:sp>
      <p:sp>
        <p:nvSpPr>
          <p:cNvPr id="120" name="Google Shape;120;p19"/>
          <p:cNvSpPr txBox="1"/>
          <p:nvPr/>
        </p:nvSpPr>
        <p:spPr>
          <a:xfrm>
            <a:off x="75" y="547967"/>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3</a:t>
            </a:r>
            <a:endParaRPr sz="1800">
              <a:latin typeface="Oswald"/>
              <a:ea typeface="Oswald"/>
              <a:cs typeface="Oswald"/>
              <a:sym typeface="Oswald"/>
            </a:endParaRPr>
          </a:p>
        </p:txBody>
      </p:sp>
      <p:sp>
        <p:nvSpPr>
          <p:cNvPr id="121" name="Google Shape;121;p19"/>
          <p:cNvSpPr txBox="1"/>
          <p:nvPr/>
        </p:nvSpPr>
        <p:spPr>
          <a:xfrm>
            <a:off x="75" y="352078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4</a:t>
            </a:r>
            <a:endParaRPr sz="18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txBox="1">
            <a:spLocks noGrp="1"/>
          </p:cNvSpPr>
          <p:nvPr>
            <p:ph type="ctrTitle"/>
          </p:nvPr>
        </p:nvSpPr>
        <p:spPr>
          <a:xfrm>
            <a:off x="2253650"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FUNCTIONALITIES</a:t>
            </a:r>
            <a:endParaRPr sz="1800"/>
          </a:p>
        </p:txBody>
      </p:sp>
      <p:cxnSp>
        <p:nvCxnSpPr>
          <p:cNvPr id="128" name="Google Shape;128;p2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129" name="Google Shape;129;p20"/>
          <p:cNvSpPr txBox="1">
            <a:spLocks noGrp="1"/>
          </p:cNvSpPr>
          <p:nvPr>
            <p:ph type="ctrTitle"/>
          </p:nvPr>
        </p:nvSpPr>
        <p:spPr>
          <a:xfrm>
            <a:off x="2084375" y="2529125"/>
            <a:ext cx="5585400" cy="2563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No functionalities were dropped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timetable functionality implemented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Some external libraries covered in class were used </a:t>
            </a:r>
            <a:endParaRPr sz="1800"/>
          </a:p>
          <a:p>
            <a:pPr marL="457200" lvl="0" indent="-342900" algn="l" rtl="0">
              <a:spcBef>
                <a:spcPts val="0"/>
              </a:spcBef>
              <a:spcAft>
                <a:spcPts val="0"/>
              </a:spcAft>
              <a:buSzPts val="1800"/>
              <a:buChar char="-"/>
            </a:pPr>
            <a:r>
              <a:rPr lang="es" sz="1800"/>
              <a:t>JSON checker &amp; web token</a:t>
            </a:r>
            <a:endParaRPr sz="1800"/>
          </a:p>
          <a:p>
            <a:pPr marL="457200" lvl="0" indent="-342900" algn="l" rtl="0">
              <a:spcBef>
                <a:spcPts val="0"/>
              </a:spcBef>
              <a:spcAft>
                <a:spcPts val="0"/>
              </a:spcAft>
              <a:buSzPts val="1800"/>
              <a:buChar char="-"/>
            </a:pPr>
            <a:r>
              <a:rPr lang="es" sz="1800"/>
              <a:t>PHP data objects &amp; file upload</a:t>
            </a:r>
            <a:endParaRPr sz="1800"/>
          </a:p>
          <a:p>
            <a:pPr marL="457200" lvl="0" indent="-342900" algn="l" rtl="0">
              <a:spcBef>
                <a:spcPts val="0"/>
              </a:spcBef>
              <a:spcAft>
                <a:spcPts val="0"/>
              </a:spcAft>
              <a:buSzPts val="1800"/>
              <a:buChar char="-"/>
            </a:pPr>
            <a:r>
              <a:rPr lang="es" sz="1800"/>
              <a:t>ZipArchive extract</a:t>
            </a:r>
            <a:endParaRPr sz="1800"/>
          </a:p>
        </p:txBody>
      </p:sp>
      <p:sp>
        <p:nvSpPr>
          <p:cNvPr id="130" name="Google Shape;130;p2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DETAILS</a:t>
            </a:r>
            <a:endParaRPr sz="1800"/>
          </a:p>
        </p:txBody>
      </p:sp>
      <p:sp>
        <p:nvSpPr>
          <p:cNvPr id="131" name="Google Shape;131;p2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948850" y="28182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0"/>
          <p:cNvPicPr preferRelativeResize="0"/>
          <p:nvPr/>
        </p:nvPicPr>
        <p:blipFill>
          <a:blip r:embed="rId3">
            <a:alphaModFix/>
          </a:blip>
          <a:stretch>
            <a:fillRect/>
          </a:stretch>
        </p:blipFill>
        <p:spPr>
          <a:xfrm>
            <a:off x="1073350" y="199475"/>
            <a:ext cx="748450" cy="748450"/>
          </a:xfrm>
          <a:prstGeom prst="rect">
            <a:avLst/>
          </a:prstGeom>
          <a:noFill/>
          <a:ln>
            <a:noFill/>
          </a:ln>
        </p:spPr>
      </p:pic>
      <p:sp>
        <p:nvSpPr>
          <p:cNvPr id="134" name="Google Shape;134;p20"/>
          <p:cNvSpPr/>
          <p:nvPr/>
        </p:nvSpPr>
        <p:spPr>
          <a:xfrm>
            <a:off x="1948850" y="3348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948850" y="39281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1</a:t>
            </a:r>
            <a:endParaRPr sz="1800"/>
          </a:p>
        </p:txBody>
      </p:sp>
      <p:sp>
        <p:nvSpPr>
          <p:cNvPr id="142" name="Google Shape;142;p21"/>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cxnSp>
        <p:nvCxnSpPr>
          <p:cNvPr id="144" name="Google Shape;144;p21"/>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45" name="Google Shape;145;p21"/>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46" name="Google Shape;146;p21"/>
          <p:cNvGraphicFramePr/>
          <p:nvPr/>
        </p:nvGraphicFramePr>
        <p:xfrm>
          <a:off x="843775" y="1643250"/>
          <a:ext cx="7211200" cy="4830760"/>
        </p:xfrm>
        <a:graphic>
          <a:graphicData uri="http://schemas.openxmlformats.org/drawingml/2006/table">
            <a:tbl>
              <a:tblPr>
                <a:noFill/>
                <a:tableStyleId>{56807307-B42F-4F63-8D16-B15AC7077B97}</a:tableStyleId>
              </a:tblPr>
              <a:tblGrid>
                <a:gridCol w="1672450">
                  <a:extLst>
                    <a:ext uri="{9D8B030D-6E8A-4147-A177-3AD203B41FA5}">
                      <a16:colId xmlns:a16="http://schemas.microsoft.com/office/drawing/2014/main" val="20000"/>
                    </a:ext>
                  </a:extLst>
                </a:gridCol>
                <a:gridCol w="1107750">
                  <a:extLst>
                    <a:ext uri="{9D8B030D-6E8A-4147-A177-3AD203B41FA5}">
                      <a16:colId xmlns:a16="http://schemas.microsoft.com/office/drawing/2014/main" val="20001"/>
                    </a:ext>
                  </a:extLst>
                </a:gridCol>
                <a:gridCol w="1107750">
                  <a:extLst>
                    <a:ext uri="{9D8B030D-6E8A-4147-A177-3AD203B41FA5}">
                      <a16:colId xmlns:a16="http://schemas.microsoft.com/office/drawing/2014/main" val="20002"/>
                    </a:ext>
                  </a:extLst>
                </a:gridCol>
                <a:gridCol w="1107750">
                  <a:extLst>
                    <a:ext uri="{9D8B030D-6E8A-4147-A177-3AD203B41FA5}">
                      <a16:colId xmlns:a16="http://schemas.microsoft.com/office/drawing/2014/main" val="20003"/>
                    </a:ext>
                  </a:extLst>
                </a:gridCol>
                <a:gridCol w="1107750">
                  <a:extLst>
                    <a:ext uri="{9D8B030D-6E8A-4147-A177-3AD203B41FA5}">
                      <a16:colId xmlns:a16="http://schemas.microsoft.com/office/drawing/2014/main" val="20004"/>
                    </a:ext>
                  </a:extLst>
                </a:gridCol>
                <a:gridCol w="11077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 </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Database related</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2100">
                          <a:latin typeface="Oswald"/>
                          <a:ea typeface="Oswald"/>
                          <a:cs typeface="Oswald"/>
                          <a:sym typeface="Oswald"/>
                        </a:rPr>
                        <a:t>Authenticate</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2100">
                          <a:latin typeface="Oswald"/>
                          <a:ea typeface="Oswald"/>
                          <a:cs typeface="Oswald"/>
                          <a:sym typeface="Oswald"/>
                        </a:rPr>
                        <a:t>Bootstrap</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7" name="Google Shape;147;p21"/>
          <p:cNvSpPr/>
          <p:nvPr/>
        </p:nvSpPr>
        <p:spPr>
          <a:xfrm>
            <a:off x="6055513"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8" name="Google Shape;148;p21"/>
          <p:cNvSpPr/>
          <p:nvPr/>
        </p:nvSpPr>
        <p:spPr>
          <a:xfrm>
            <a:off x="4925838"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9" name="Google Shape;149;p21"/>
          <p:cNvSpPr/>
          <p:nvPr/>
        </p:nvSpPr>
        <p:spPr>
          <a:xfrm>
            <a:off x="4925838" y="4339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0" name="Google Shape;150;p21"/>
          <p:cNvSpPr/>
          <p:nvPr/>
        </p:nvSpPr>
        <p:spPr>
          <a:xfrm>
            <a:off x="6055513" y="436655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1" name="Google Shape;151;p21"/>
          <p:cNvSpPr/>
          <p:nvPr/>
        </p:nvSpPr>
        <p:spPr>
          <a:xfrm>
            <a:off x="4925838"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2" name="Google Shape;152;p21"/>
          <p:cNvSpPr/>
          <p:nvPr/>
        </p:nvSpPr>
        <p:spPr>
          <a:xfrm>
            <a:off x="6055513"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3" name="Google Shape;153;p21"/>
          <p:cNvSpPr/>
          <p:nvPr/>
        </p:nvSpPr>
        <p:spPr>
          <a:xfrm>
            <a:off x="27506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4" name="Google Shape;154;p21"/>
          <p:cNvSpPr/>
          <p:nvPr/>
        </p:nvSpPr>
        <p:spPr>
          <a:xfrm>
            <a:off x="38382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5" name="Google Shape;155;p21"/>
          <p:cNvSpPr/>
          <p:nvPr/>
        </p:nvSpPr>
        <p:spPr>
          <a:xfrm>
            <a:off x="27506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6" name="Google Shape;156;p21"/>
          <p:cNvSpPr/>
          <p:nvPr/>
        </p:nvSpPr>
        <p:spPr>
          <a:xfrm>
            <a:off x="38382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7" name="Google Shape;157;p21"/>
          <p:cNvSpPr/>
          <p:nvPr/>
        </p:nvSpPr>
        <p:spPr>
          <a:xfrm>
            <a:off x="27506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8" name="Google Shape;158;p21"/>
          <p:cNvSpPr/>
          <p:nvPr/>
        </p:nvSpPr>
        <p:spPr>
          <a:xfrm>
            <a:off x="38382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9" name="Google Shape;159;p21"/>
          <p:cNvSpPr/>
          <p:nvPr/>
        </p:nvSpPr>
        <p:spPr>
          <a:xfrm>
            <a:off x="4925838"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0" name="Google Shape;160;p21"/>
          <p:cNvSpPr/>
          <p:nvPr/>
        </p:nvSpPr>
        <p:spPr>
          <a:xfrm>
            <a:off x="4925838"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1" name="Google Shape;161;p21"/>
          <p:cNvSpPr/>
          <p:nvPr/>
        </p:nvSpPr>
        <p:spPr>
          <a:xfrm>
            <a:off x="6055513"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2" name="Google Shape;162;p21"/>
          <p:cNvSpPr/>
          <p:nvPr/>
        </p:nvSpPr>
        <p:spPr>
          <a:xfrm>
            <a:off x="6055513"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3" name="Google Shape;163;p21"/>
          <p:cNvSpPr txBox="1"/>
          <p:nvPr/>
        </p:nvSpPr>
        <p:spPr>
          <a:xfrm>
            <a:off x="7198488" y="1315650"/>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164" name="Google Shape;164;p21"/>
          <p:cNvSpPr/>
          <p:nvPr/>
        </p:nvSpPr>
        <p:spPr>
          <a:xfrm>
            <a:off x="8272413" y="24825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1</a:t>
            </a:r>
            <a:endParaRPr sz="1400" i="0" u="none" strike="noStrike" cap="none">
              <a:solidFill>
                <a:srgbClr val="000000"/>
              </a:solidFill>
              <a:latin typeface="Oswald"/>
              <a:ea typeface="Oswald"/>
              <a:cs typeface="Oswald"/>
              <a:sym typeface="Oswald"/>
            </a:endParaRPr>
          </a:p>
        </p:txBody>
      </p:sp>
      <p:sp>
        <p:nvSpPr>
          <p:cNvPr id="165" name="Google Shape;165;p21"/>
          <p:cNvSpPr/>
          <p:nvPr/>
        </p:nvSpPr>
        <p:spPr>
          <a:xfrm>
            <a:off x="8272413" y="7968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2</a:t>
            </a:r>
            <a:endParaRPr sz="1400" i="0" u="none" strike="noStrike" cap="none">
              <a:solidFill>
                <a:srgbClr val="000000"/>
              </a:solidFill>
              <a:latin typeface="Oswald"/>
              <a:ea typeface="Oswald"/>
              <a:cs typeface="Oswald"/>
              <a:sym typeface="Oswald"/>
            </a:endParaRPr>
          </a:p>
        </p:txBody>
      </p:sp>
      <p:sp>
        <p:nvSpPr>
          <p:cNvPr id="166" name="Google Shape;166;p21"/>
          <p:cNvSpPr/>
          <p:nvPr/>
        </p:nvSpPr>
        <p:spPr>
          <a:xfrm>
            <a:off x="8272400" y="24826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167" name="Google Shape;167;p21"/>
          <p:cNvSpPr/>
          <p:nvPr/>
        </p:nvSpPr>
        <p:spPr>
          <a:xfrm>
            <a:off x="8272400" y="77146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2"/>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75" name="Google Shape;175;p22"/>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76" name="Google Shape;176;p22"/>
          <p:cNvGraphicFramePr/>
          <p:nvPr/>
        </p:nvGraphicFramePr>
        <p:xfrm>
          <a:off x="1053550" y="1382167"/>
          <a:ext cx="6732075" cy="53336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Place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Section</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Round(1)</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77" name="Google Shape;177;p22"/>
          <p:cNvSpPr/>
          <p:nvPr/>
        </p:nvSpPr>
        <p:spPr>
          <a:xfrm>
            <a:off x="5879800"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8" name="Google Shape;178;p22"/>
          <p:cNvSpPr/>
          <p:nvPr/>
        </p:nvSpPr>
        <p:spPr>
          <a:xfrm>
            <a:off x="4849625"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9" name="Google Shape;179;p22"/>
          <p:cNvSpPr/>
          <p:nvPr/>
        </p:nvSpPr>
        <p:spPr>
          <a:xfrm>
            <a:off x="4849625"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0" name="Google Shape;180;p22"/>
          <p:cNvSpPr/>
          <p:nvPr/>
        </p:nvSpPr>
        <p:spPr>
          <a:xfrm>
            <a:off x="5879800"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1" name="Google Shape;181;p22"/>
          <p:cNvSpPr/>
          <p:nvPr/>
        </p:nvSpPr>
        <p:spPr>
          <a:xfrm>
            <a:off x="4849625"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2" name="Google Shape;182;p22"/>
          <p:cNvSpPr/>
          <p:nvPr/>
        </p:nvSpPr>
        <p:spPr>
          <a:xfrm>
            <a:off x="5879800"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3" name="Google Shape;183;p22"/>
          <p:cNvSpPr/>
          <p:nvPr/>
        </p:nvSpPr>
        <p:spPr>
          <a:xfrm>
            <a:off x="2789275"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4" name="Google Shape;184;p22"/>
          <p:cNvSpPr/>
          <p:nvPr/>
        </p:nvSpPr>
        <p:spPr>
          <a:xfrm>
            <a:off x="3819450"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5" name="Google Shape;185;p22"/>
          <p:cNvSpPr/>
          <p:nvPr/>
        </p:nvSpPr>
        <p:spPr>
          <a:xfrm>
            <a:off x="2789275"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6" name="Google Shape;186;p22"/>
          <p:cNvSpPr/>
          <p:nvPr/>
        </p:nvSpPr>
        <p:spPr>
          <a:xfrm>
            <a:off x="3819450"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7" name="Google Shape;187;p22"/>
          <p:cNvSpPr/>
          <p:nvPr/>
        </p:nvSpPr>
        <p:spPr>
          <a:xfrm>
            <a:off x="2789275"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8" name="Google Shape;188;p22"/>
          <p:cNvSpPr/>
          <p:nvPr/>
        </p:nvSpPr>
        <p:spPr>
          <a:xfrm>
            <a:off x="3819450"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9" name="Google Shape;189;p22"/>
          <p:cNvSpPr/>
          <p:nvPr/>
        </p:nvSpPr>
        <p:spPr>
          <a:xfrm>
            <a:off x="4849625"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0" name="Google Shape;190;p22"/>
          <p:cNvSpPr/>
          <p:nvPr/>
        </p:nvSpPr>
        <p:spPr>
          <a:xfrm>
            <a:off x="5879800"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1" name="Google Shape;191;p22"/>
          <p:cNvSpPr/>
          <p:nvPr/>
        </p:nvSpPr>
        <p:spPr>
          <a:xfrm>
            <a:off x="6909975" y="46804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92" name="Google Shape;192;p22"/>
          <p:cNvSpPr/>
          <p:nvPr/>
        </p:nvSpPr>
        <p:spPr>
          <a:xfrm>
            <a:off x="69099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3" name="Google Shape;193;p22"/>
          <p:cNvSpPr/>
          <p:nvPr/>
        </p:nvSpPr>
        <p:spPr>
          <a:xfrm>
            <a:off x="27892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4" name="Google Shape;194;p22"/>
          <p:cNvSpPr/>
          <p:nvPr/>
        </p:nvSpPr>
        <p:spPr>
          <a:xfrm>
            <a:off x="6909975" y="5216642"/>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5" name="Google Shape;195;p22"/>
          <p:cNvSpPr/>
          <p:nvPr/>
        </p:nvSpPr>
        <p:spPr>
          <a:xfrm>
            <a:off x="4849625"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6" name="Google Shape;196;p22"/>
          <p:cNvSpPr/>
          <p:nvPr/>
        </p:nvSpPr>
        <p:spPr>
          <a:xfrm>
            <a:off x="5879800"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7" name="Google Shape;197;p22"/>
          <p:cNvSpPr/>
          <p:nvPr/>
        </p:nvSpPr>
        <p:spPr>
          <a:xfrm>
            <a:off x="2789275"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8" name="Google Shape;198;p22"/>
          <p:cNvSpPr/>
          <p:nvPr/>
        </p:nvSpPr>
        <p:spPr>
          <a:xfrm>
            <a:off x="3819450"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9" name="Google Shape;199;p22"/>
          <p:cNvSpPr txBox="1"/>
          <p:nvPr/>
        </p:nvSpPr>
        <p:spPr>
          <a:xfrm>
            <a:off x="7011100" y="1013067"/>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00" name="Google Shape;200;p22"/>
          <p:cNvSpPr/>
          <p:nvPr/>
        </p:nvSpPr>
        <p:spPr>
          <a:xfrm>
            <a:off x="8296975"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01" name="Google Shape;201;p22"/>
          <p:cNvSpPr/>
          <p:nvPr/>
        </p:nvSpPr>
        <p:spPr>
          <a:xfrm>
            <a:off x="8296975"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02" name="Google Shape;202;p22"/>
          <p:cNvSpPr/>
          <p:nvPr/>
        </p:nvSpPr>
        <p:spPr>
          <a:xfrm>
            <a:off x="8296975"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3</a:t>
            </a:r>
            <a:endParaRPr sz="1600" i="0" u="none" strike="noStrike" cap="none">
              <a:solidFill>
                <a:srgbClr val="000000"/>
              </a:solidFill>
              <a:latin typeface="Oswald"/>
              <a:ea typeface="Oswald"/>
              <a:cs typeface="Oswald"/>
              <a:sym typeface="Oswald"/>
            </a:endParaRPr>
          </a:p>
        </p:txBody>
      </p:sp>
      <p:sp>
        <p:nvSpPr>
          <p:cNvPr id="203" name="Google Shape;203;p22"/>
          <p:cNvSpPr/>
          <p:nvPr/>
        </p:nvSpPr>
        <p:spPr>
          <a:xfrm>
            <a:off x="6909975" y="4128467"/>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4" name="Google Shape;204;p22"/>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2</a:t>
            </a:r>
            <a:endParaRPr sz="1800"/>
          </a:p>
        </p:txBody>
      </p:sp>
      <p:sp>
        <p:nvSpPr>
          <p:cNvPr id="205" name="Google Shape;205;p22"/>
          <p:cNvSpPr/>
          <p:nvPr/>
        </p:nvSpPr>
        <p:spPr>
          <a:xfrm>
            <a:off x="2789275" y="41485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6" name="Google Shape;206;p22"/>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214;p2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15" name="Google Shape;215;p23"/>
          <p:cNvGraphicFramePr/>
          <p:nvPr/>
        </p:nvGraphicFramePr>
        <p:xfrm>
          <a:off x="1129763" y="1331800"/>
          <a:ext cx="6732075" cy="537936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500"/>
                        <a:buFont typeface="Arial"/>
                        <a:buNone/>
                      </a:pPr>
                      <a:r>
                        <a:rPr lang="es" sz="1900">
                          <a:solidFill>
                            <a:schemeClr val="dk1"/>
                          </a:solidFill>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Round(2)</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View Bidding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 Stop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Dumps &amp; Bid Status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16" name="Google Shape;216;p23"/>
          <p:cNvSpPr/>
          <p:nvPr/>
        </p:nvSpPr>
        <p:spPr>
          <a:xfrm>
            <a:off x="5956013"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7" name="Google Shape;217;p23"/>
          <p:cNvSpPr/>
          <p:nvPr/>
        </p:nvSpPr>
        <p:spPr>
          <a:xfrm>
            <a:off x="4925838"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8" name="Google Shape;218;p23"/>
          <p:cNvSpPr/>
          <p:nvPr/>
        </p:nvSpPr>
        <p:spPr>
          <a:xfrm>
            <a:off x="4925838"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19" name="Google Shape;219;p23"/>
          <p:cNvSpPr/>
          <p:nvPr/>
        </p:nvSpPr>
        <p:spPr>
          <a:xfrm>
            <a:off x="5956013"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0" name="Google Shape;220;p23"/>
          <p:cNvSpPr/>
          <p:nvPr/>
        </p:nvSpPr>
        <p:spPr>
          <a:xfrm>
            <a:off x="4925838"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1" name="Google Shape;221;p23"/>
          <p:cNvSpPr/>
          <p:nvPr/>
        </p:nvSpPr>
        <p:spPr>
          <a:xfrm>
            <a:off x="5956013"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2" name="Google Shape;222;p23"/>
          <p:cNvSpPr/>
          <p:nvPr/>
        </p:nvSpPr>
        <p:spPr>
          <a:xfrm>
            <a:off x="2865488"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3" name="Google Shape;223;p23"/>
          <p:cNvSpPr/>
          <p:nvPr/>
        </p:nvSpPr>
        <p:spPr>
          <a:xfrm>
            <a:off x="3895663"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4" name="Google Shape;224;p23"/>
          <p:cNvSpPr/>
          <p:nvPr/>
        </p:nvSpPr>
        <p:spPr>
          <a:xfrm>
            <a:off x="2865488" y="2481104"/>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5" name="Google Shape;225;p23"/>
          <p:cNvSpPr/>
          <p:nvPr/>
        </p:nvSpPr>
        <p:spPr>
          <a:xfrm>
            <a:off x="3895663" y="2481121"/>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6" name="Google Shape;226;p23"/>
          <p:cNvSpPr/>
          <p:nvPr/>
        </p:nvSpPr>
        <p:spPr>
          <a:xfrm>
            <a:off x="4925838"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7" name="Google Shape;227;p23"/>
          <p:cNvSpPr/>
          <p:nvPr/>
        </p:nvSpPr>
        <p:spPr>
          <a:xfrm>
            <a:off x="5956013"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8" name="Google Shape;228;p23"/>
          <p:cNvSpPr/>
          <p:nvPr/>
        </p:nvSpPr>
        <p:spPr>
          <a:xfrm>
            <a:off x="2865488"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9" name="Google Shape;229;p23"/>
          <p:cNvSpPr/>
          <p:nvPr/>
        </p:nvSpPr>
        <p:spPr>
          <a:xfrm>
            <a:off x="3895663"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0" name="Google Shape;230;p23"/>
          <p:cNvSpPr/>
          <p:nvPr/>
        </p:nvSpPr>
        <p:spPr>
          <a:xfrm>
            <a:off x="4925838"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1" name="Google Shape;231;p23"/>
          <p:cNvSpPr/>
          <p:nvPr/>
        </p:nvSpPr>
        <p:spPr>
          <a:xfrm>
            <a:off x="5956013"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2" name="Google Shape;232;p23"/>
          <p:cNvSpPr/>
          <p:nvPr/>
        </p:nvSpPr>
        <p:spPr>
          <a:xfrm>
            <a:off x="6986188" y="40219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3" name="Google Shape;233;p23"/>
          <p:cNvSpPr/>
          <p:nvPr/>
        </p:nvSpPr>
        <p:spPr>
          <a:xfrm>
            <a:off x="2865488"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4" name="Google Shape;234;p23"/>
          <p:cNvSpPr/>
          <p:nvPr/>
        </p:nvSpPr>
        <p:spPr>
          <a:xfrm>
            <a:off x="3895663"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5" name="Google Shape;235;p23"/>
          <p:cNvSpPr txBox="1"/>
          <p:nvPr/>
        </p:nvSpPr>
        <p:spPr>
          <a:xfrm>
            <a:off x="7080463" y="1121633"/>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36" name="Google Shape;236;p23"/>
          <p:cNvSpPr/>
          <p:nvPr/>
        </p:nvSpPr>
        <p:spPr>
          <a:xfrm>
            <a:off x="8284650"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37" name="Google Shape;237;p23"/>
          <p:cNvSpPr/>
          <p:nvPr/>
        </p:nvSpPr>
        <p:spPr>
          <a:xfrm>
            <a:off x="8284650"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38" name="Google Shape;238;p23"/>
          <p:cNvSpPr/>
          <p:nvPr/>
        </p:nvSpPr>
        <p:spPr>
          <a:xfrm>
            <a:off x="8284650"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39" name="Google Shape;239;p23"/>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3</a:t>
            </a:r>
            <a:endParaRPr sz="1800"/>
          </a:p>
        </p:txBody>
      </p:sp>
      <p:sp>
        <p:nvSpPr>
          <p:cNvPr id="240" name="Google Shape;240;p23"/>
          <p:cNvSpPr txBox="1">
            <a:spLocks noGrp="1"/>
          </p:cNvSpPr>
          <p:nvPr>
            <p:ph type="ctrTitle"/>
          </p:nvPr>
        </p:nvSpPr>
        <p:spPr>
          <a:xfrm>
            <a:off x="809558" y="366567"/>
            <a:ext cx="2333083"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
        <p:nvSpPr>
          <p:cNvPr id="241" name="Google Shape;241;p23"/>
          <p:cNvSpPr/>
          <p:nvPr/>
        </p:nvSpPr>
        <p:spPr>
          <a:xfrm>
            <a:off x="2865488"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42" name="Google Shape;242;p23"/>
          <p:cNvSpPr/>
          <p:nvPr/>
        </p:nvSpPr>
        <p:spPr>
          <a:xfrm>
            <a:off x="3895663"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rchitecture Portfol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2037</Words>
  <Application>Microsoft Macintosh PowerPoint</Application>
  <PresentationFormat>On-screen Show (4:3)</PresentationFormat>
  <Paragraphs>545</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Roboto</vt:lpstr>
      <vt:lpstr>Varela Round</vt:lpstr>
      <vt:lpstr>Kodchasan</vt:lpstr>
      <vt:lpstr>Oswald</vt:lpstr>
      <vt:lpstr>Arial</vt:lpstr>
      <vt:lpstr>Nunito ExtraBold</vt:lpstr>
      <vt:lpstr>Nunito</vt:lpstr>
      <vt:lpstr>Nunito Light</vt:lpstr>
      <vt:lpstr>Architecture Portfolio</vt:lpstr>
      <vt:lpstr>G5T7</vt:lpstr>
      <vt:lpstr>SCHEDULE</vt:lpstr>
      <vt:lpstr>SCHEDULE</vt:lpstr>
      <vt:lpstr>PowerPoint Presentation</vt:lpstr>
      <vt:lpstr>PowerPoint Presentation</vt:lpstr>
      <vt:lpstr>FUNCTIONALITIES</vt:lpstr>
      <vt:lpstr>ITER 1</vt:lpstr>
      <vt:lpstr>ITER 2</vt:lpstr>
      <vt:lpstr>ITER 3</vt:lpstr>
      <vt:lpstr>ITER 4</vt:lpstr>
      <vt:lpstr>HOURS SPENT</vt:lpstr>
      <vt:lpstr>SCHEDULE</vt:lpstr>
      <vt:lpstr>BUG METRICS</vt:lpstr>
      <vt:lpstr>BUG METRIC</vt:lpstr>
      <vt:lpstr>  Consolidation of all bugs found Ensures all members are on the same page Facilitate the allocation of debugging tasks  Additional layer of check for defective test cases  Identification of code segment throwing errors  Systematic solving of bugs (Critical -&gt; Low)    </vt:lpstr>
      <vt:lpstr>TACKLING BUGS</vt:lpstr>
      <vt:lpstr>BUG METRIC</vt:lpstr>
      <vt:lpstr>USAGE OF GIT</vt:lpstr>
      <vt:lpstr>GIT HUB</vt:lpstr>
      <vt:lpstr>CORRECT USAGE</vt:lpstr>
      <vt:lpstr>CORRECT USAGE</vt:lpstr>
      <vt:lpstr>EVEN USAGE</vt:lpstr>
      <vt:lpstr>TAKEAWAYS</vt:lpstr>
      <vt:lpstr>LEARNING POINTS</vt:lpstr>
      <vt:lpstr>LEARNING POINTS</vt:lpstr>
      <vt:lpstr>LEARNING POINTS</vt:lpstr>
      <vt:lpstr>LEARNING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G5T7</dc:title>
  <cp:lastModifiedBy>Alice Lim</cp:lastModifiedBy>
  <cp:revision>3</cp:revision>
  <dcterms:modified xsi:type="dcterms:W3CDTF">2019-11-17T12:53:24Z</dcterms:modified>
</cp:coreProperties>
</file>